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60" r:id="rId3"/>
    <p:sldId id="268" r:id="rId4"/>
    <p:sldId id="272" r:id="rId6"/>
    <p:sldId id="264" r:id="rId7"/>
    <p:sldId id="270" r:id="rId8"/>
    <p:sldId id="274" r:id="rId9"/>
    <p:sldId id="257" r:id="rId10"/>
    <p:sldId id="265" r:id="rId11"/>
    <p:sldId id="302" r:id="rId12"/>
    <p:sldId id="266" r:id="rId13"/>
    <p:sldId id="261" r:id="rId14"/>
    <p:sldId id="267" r:id="rId15"/>
    <p:sldId id="276" r:id="rId16"/>
    <p:sldId id="305" r:id="rId17"/>
    <p:sldId id="288" r:id="rId18"/>
    <p:sldId id="289" r:id="rId19"/>
    <p:sldId id="290" r:id="rId20"/>
    <p:sldId id="291" r:id="rId21"/>
    <p:sldId id="286" r:id="rId22"/>
    <p:sldId id="307" r:id="rId23"/>
    <p:sldId id="301" r:id="rId24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44"/>
    <p:restoredTop sz="94682"/>
  </p:normalViewPr>
  <p:slideViewPr>
    <p:cSldViewPr showGuides="1">
      <p:cViewPr varScale="1">
        <p:scale>
          <a:sx n="76" d="100"/>
          <a:sy n="76" d="100"/>
        </p:scale>
        <p:origin x="-94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页眉占位符 1126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sz="1200" strike="noStrike" noProof="1" dirty="0"/>
          </a:p>
        </p:txBody>
      </p:sp>
      <p:sp>
        <p:nvSpPr>
          <p:cNvPr id="11267" name="日期占位符 11266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zh-CN" altLang="en-US" sz="1200" strike="noStrike" noProof="1" dirty="0"/>
          </a:p>
        </p:txBody>
      </p:sp>
      <p:sp>
        <p:nvSpPr>
          <p:cNvPr id="2052" name="幻灯片图像占位符 11267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53" name="文本占位符 11268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270" name="页脚占位符 11269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sz="1200" strike="noStrike" noProof="1" dirty="0"/>
          </a:p>
        </p:txBody>
      </p:sp>
      <p:sp>
        <p:nvSpPr>
          <p:cNvPr id="11271" name="灯片编号占位符 11270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22529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5122" name="文本占位符 22530"/>
          <p:cNvSpPr>
            <a:spLocks noGrp="1"/>
          </p:cNvSpPr>
          <p:nvPr>
            <p:ph type="body"/>
          </p:nvPr>
        </p:nvSpPr>
        <p:spPr>
          <a:ln/>
        </p:spPr>
        <p:txBody>
          <a:bodyPr anchor="t"/>
          <a:p>
            <a:pPr lvl="0" indent="0"/>
            <a:endParaRPr dirty="0"/>
          </a:p>
        </p:txBody>
      </p:sp>
      <p:sp>
        <p:nvSpPr>
          <p:cNvPr id="5123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6385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8194" name="文本占位符 16386"/>
          <p:cNvSpPr>
            <a:spLocks noGrp="1"/>
          </p:cNvSpPr>
          <p:nvPr>
            <p:ph type="body"/>
          </p:nvPr>
        </p:nvSpPr>
        <p:spPr>
          <a:ln/>
        </p:spPr>
        <p:txBody>
          <a:bodyPr anchor="t"/>
          <a:p>
            <a:pPr lvl="0" indent="0"/>
            <a:endParaRPr dirty="0"/>
          </a:p>
        </p:txBody>
      </p:sp>
      <p:sp>
        <p:nvSpPr>
          <p:cNvPr id="8195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36865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0242" name="文本占位符 36866"/>
          <p:cNvSpPr>
            <a:spLocks noGrp="1"/>
          </p:cNvSpPr>
          <p:nvPr>
            <p:ph type="body"/>
          </p:nvPr>
        </p:nvSpPr>
        <p:spPr>
          <a:ln/>
        </p:spPr>
        <p:txBody>
          <a:bodyPr anchor="t"/>
          <a:p>
            <a:pPr lvl="0" indent="0"/>
            <a:endParaRPr dirty="0"/>
          </a:p>
        </p:txBody>
      </p:sp>
      <p:sp>
        <p:nvSpPr>
          <p:cNvPr id="10243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8433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4338" name="文本占位符 18434"/>
          <p:cNvSpPr>
            <a:spLocks noGrp="1"/>
          </p:cNvSpPr>
          <p:nvPr>
            <p:ph type="body"/>
          </p:nvPr>
        </p:nvSpPr>
        <p:spPr>
          <a:ln/>
        </p:spPr>
        <p:txBody>
          <a:bodyPr anchor="t"/>
          <a:p>
            <a:pPr lvl="0" indent="0"/>
            <a:endParaRPr dirty="0"/>
          </a:p>
        </p:txBody>
      </p:sp>
      <p:sp>
        <p:nvSpPr>
          <p:cNvPr id="14339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2289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8434" name="文本占位符 12290"/>
          <p:cNvSpPr>
            <a:spLocks noGrp="1"/>
          </p:cNvSpPr>
          <p:nvPr>
            <p:ph type="body"/>
          </p:nvPr>
        </p:nvSpPr>
        <p:spPr>
          <a:ln/>
        </p:spPr>
        <p:txBody>
          <a:bodyPr anchor="t"/>
          <a:p>
            <a:pPr lvl="0" indent="0"/>
            <a:endParaRPr dirty="0"/>
          </a:p>
        </p:txBody>
      </p:sp>
      <p:sp>
        <p:nvSpPr>
          <p:cNvPr id="18435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audio" Target="../media/audio2.wav"/><Relationship Id="rId2" Type="http://schemas.openxmlformats.org/officeDocument/2006/relationships/image" Target="../media/image12.GIF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GIF"/><Relationship Id="rId1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3.GIF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jpeg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wmf"/><Relationship Id="rId2" Type="http://schemas.openxmlformats.org/officeDocument/2006/relationships/control" Target="../activeX/activeX1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矩形 9217"/>
          <p:cNvSpPr/>
          <p:nvPr/>
        </p:nvSpPr>
        <p:spPr>
          <a:xfrm>
            <a:off x="-323850" y="4868863"/>
            <a:ext cx="9936163" cy="2276475"/>
          </a:xfrm>
          <a:prstGeom prst="rect">
            <a:avLst/>
          </a:prstGeom>
          <a:pattFill prst="dotGrid">
            <a:fgClr>
              <a:srgbClr val="FF66CC"/>
            </a:fgClr>
            <a:bgClr>
              <a:srgbClr val="00FF00"/>
            </a:bgClr>
          </a:patt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9" name="任意多边形 9218"/>
          <p:cNvSpPr/>
          <p:nvPr/>
        </p:nvSpPr>
        <p:spPr>
          <a:xfrm>
            <a:off x="4572000" y="5372100"/>
            <a:ext cx="3959225" cy="1225550"/>
          </a:xfrm>
          <a:custGeom>
            <a:avLst/>
            <a:gdLst/>
            <a:ahLst/>
            <a:cxnLst/>
            <a:pathLst>
              <a:path w="11222" h="6326">
                <a:moveTo>
                  <a:pt x="44" y="1320"/>
                </a:moveTo>
                <a:cubicBezTo>
                  <a:pt x="122" y="1326"/>
                  <a:pt x="200" y="1335"/>
                  <a:pt x="278" y="1338"/>
                </a:cubicBezTo>
                <a:cubicBezTo>
                  <a:pt x="476" y="1347"/>
                  <a:pt x="674" y="1345"/>
                  <a:pt x="872" y="1356"/>
                </a:cubicBezTo>
                <a:cubicBezTo>
                  <a:pt x="938" y="1360"/>
                  <a:pt x="920" y="1388"/>
                  <a:pt x="980" y="1410"/>
                </a:cubicBezTo>
                <a:cubicBezTo>
                  <a:pt x="1009" y="1421"/>
                  <a:pt x="1040" y="1420"/>
                  <a:pt x="1070" y="1428"/>
                </a:cubicBezTo>
                <a:cubicBezTo>
                  <a:pt x="1107" y="1438"/>
                  <a:pt x="1178" y="1464"/>
                  <a:pt x="1178" y="1464"/>
                </a:cubicBezTo>
                <a:cubicBezTo>
                  <a:pt x="1202" y="1461"/>
                  <a:pt x="1382" y="1446"/>
                  <a:pt x="1430" y="1428"/>
                </a:cubicBezTo>
                <a:cubicBezTo>
                  <a:pt x="1510" y="1398"/>
                  <a:pt x="1454" y="1384"/>
                  <a:pt x="1538" y="1374"/>
                </a:cubicBezTo>
                <a:cubicBezTo>
                  <a:pt x="1616" y="1364"/>
                  <a:pt x="1694" y="1362"/>
                  <a:pt x="1772" y="1356"/>
                </a:cubicBezTo>
                <a:cubicBezTo>
                  <a:pt x="1834" y="1171"/>
                  <a:pt x="2074" y="1256"/>
                  <a:pt x="2240" y="1248"/>
                </a:cubicBezTo>
                <a:cubicBezTo>
                  <a:pt x="2246" y="1230"/>
                  <a:pt x="2265" y="1212"/>
                  <a:pt x="2258" y="1194"/>
                </a:cubicBezTo>
                <a:cubicBezTo>
                  <a:pt x="2244" y="1160"/>
                  <a:pt x="2175" y="1154"/>
                  <a:pt x="2150" y="1140"/>
                </a:cubicBezTo>
                <a:cubicBezTo>
                  <a:pt x="2112" y="1119"/>
                  <a:pt x="2042" y="1068"/>
                  <a:pt x="2042" y="1068"/>
                </a:cubicBezTo>
                <a:cubicBezTo>
                  <a:pt x="2030" y="1050"/>
                  <a:pt x="2022" y="1028"/>
                  <a:pt x="2006" y="1014"/>
                </a:cubicBezTo>
                <a:cubicBezTo>
                  <a:pt x="1973" y="986"/>
                  <a:pt x="1898" y="942"/>
                  <a:pt x="1898" y="942"/>
                </a:cubicBezTo>
                <a:cubicBezTo>
                  <a:pt x="1892" y="924"/>
                  <a:pt x="1893" y="901"/>
                  <a:pt x="1880" y="888"/>
                </a:cubicBezTo>
                <a:cubicBezTo>
                  <a:pt x="1801" y="809"/>
                  <a:pt x="1698" y="803"/>
                  <a:pt x="1610" y="744"/>
                </a:cubicBezTo>
                <a:cubicBezTo>
                  <a:pt x="1565" y="608"/>
                  <a:pt x="1626" y="776"/>
                  <a:pt x="1556" y="636"/>
                </a:cubicBezTo>
                <a:cubicBezTo>
                  <a:pt x="1539" y="602"/>
                  <a:pt x="1540" y="551"/>
                  <a:pt x="1502" y="528"/>
                </a:cubicBezTo>
                <a:cubicBezTo>
                  <a:pt x="1438" y="488"/>
                  <a:pt x="1317" y="482"/>
                  <a:pt x="1250" y="474"/>
                </a:cubicBezTo>
                <a:cubicBezTo>
                  <a:pt x="1232" y="462"/>
                  <a:pt x="1215" y="448"/>
                  <a:pt x="1196" y="438"/>
                </a:cubicBezTo>
                <a:cubicBezTo>
                  <a:pt x="1179" y="430"/>
                  <a:pt x="1157" y="432"/>
                  <a:pt x="1142" y="420"/>
                </a:cubicBezTo>
                <a:cubicBezTo>
                  <a:pt x="1125" y="406"/>
                  <a:pt x="1124" y="377"/>
                  <a:pt x="1106" y="366"/>
                </a:cubicBezTo>
                <a:cubicBezTo>
                  <a:pt x="1058" y="336"/>
                  <a:pt x="991" y="344"/>
                  <a:pt x="944" y="312"/>
                </a:cubicBezTo>
                <a:cubicBezTo>
                  <a:pt x="855" y="253"/>
                  <a:pt x="756" y="234"/>
                  <a:pt x="656" y="204"/>
                </a:cubicBezTo>
                <a:cubicBezTo>
                  <a:pt x="620" y="193"/>
                  <a:pt x="580" y="189"/>
                  <a:pt x="548" y="168"/>
                </a:cubicBezTo>
                <a:cubicBezTo>
                  <a:pt x="530" y="156"/>
                  <a:pt x="514" y="141"/>
                  <a:pt x="494" y="132"/>
                </a:cubicBezTo>
                <a:cubicBezTo>
                  <a:pt x="459" y="117"/>
                  <a:pt x="386" y="96"/>
                  <a:pt x="386" y="96"/>
                </a:cubicBezTo>
                <a:cubicBezTo>
                  <a:pt x="530" y="0"/>
                  <a:pt x="710" y="102"/>
                  <a:pt x="854" y="6"/>
                </a:cubicBezTo>
                <a:cubicBezTo>
                  <a:pt x="926" y="12"/>
                  <a:pt x="999" y="12"/>
                  <a:pt x="1070" y="24"/>
                </a:cubicBezTo>
                <a:cubicBezTo>
                  <a:pt x="1158" y="39"/>
                  <a:pt x="1206" y="87"/>
                  <a:pt x="1286" y="114"/>
                </a:cubicBezTo>
                <a:cubicBezTo>
                  <a:pt x="1298" y="132"/>
                  <a:pt x="1303" y="158"/>
                  <a:pt x="1322" y="168"/>
                </a:cubicBezTo>
                <a:cubicBezTo>
                  <a:pt x="1355" y="184"/>
                  <a:pt x="1395" y="177"/>
                  <a:pt x="1430" y="186"/>
                </a:cubicBezTo>
                <a:cubicBezTo>
                  <a:pt x="1467" y="195"/>
                  <a:pt x="1502" y="210"/>
                  <a:pt x="1538" y="222"/>
                </a:cubicBezTo>
                <a:cubicBezTo>
                  <a:pt x="1556" y="228"/>
                  <a:pt x="1574" y="234"/>
                  <a:pt x="1592" y="240"/>
                </a:cubicBezTo>
                <a:cubicBezTo>
                  <a:pt x="1610" y="246"/>
                  <a:pt x="1646" y="258"/>
                  <a:pt x="1646" y="258"/>
                </a:cubicBezTo>
                <a:cubicBezTo>
                  <a:pt x="1714" y="360"/>
                  <a:pt x="1722" y="361"/>
                  <a:pt x="1844" y="402"/>
                </a:cubicBezTo>
                <a:cubicBezTo>
                  <a:pt x="1862" y="408"/>
                  <a:pt x="1880" y="414"/>
                  <a:pt x="1898" y="420"/>
                </a:cubicBezTo>
                <a:cubicBezTo>
                  <a:pt x="1916" y="426"/>
                  <a:pt x="1952" y="438"/>
                  <a:pt x="1952" y="438"/>
                </a:cubicBezTo>
                <a:cubicBezTo>
                  <a:pt x="1958" y="468"/>
                  <a:pt x="1948" y="506"/>
                  <a:pt x="1970" y="528"/>
                </a:cubicBezTo>
                <a:cubicBezTo>
                  <a:pt x="1992" y="550"/>
                  <a:pt x="2031" y="535"/>
                  <a:pt x="2060" y="546"/>
                </a:cubicBezTo>
                <a:cubicBezTo>
                  <a:pt x="2080" y="554"/>
                  <a:pt x="2096" y="570"/>
                  <a:pt x="2114" y="582"/>
                </a:cubicBezTo>
                <a:cubicBezTo>
                  <a:pt x="2146" y="679"/>
                  <a:pt x="2164" y="731"/>
                  <a:pt x="2258" y="762"/>
                </a:cubicBezTo>
                <a:cubicBezTo>
                  <a:pt x="2270" y="780"/>
                  <a:pt x="2277" y="802"/>
                  <a:pt x="2294" y="816"/>
                </a:cubicBezTo>
                <a:cubicBezTo>
                  <a:pt x="2309" y="828"/>
                  <a:pt x="2331" y="826"/>
                  <a:pt x="2348" y="834"/>
                </a:cubicBezTo>
                <a:cubicBezTo>
                  <a:pt x="2367" y="844"/>
                  <a:pt x="2382" y="861"/>
                  <a:pt x="2402" y="870"/>
                </a:cubicBezTo>
                <a:cubicBezTo>
                  <a:pt x="2471" y="901"/>
                  <a:pt x="2521" y="899"/>
                  <a:pt x="2582" y="942"/>
                </a:cubicBezTo>
                <a:cubicBezTo>
                  <a:pt x="2603" y="957"/>
                  <a:pt x="2617" y="979"/>
                  <a:pt x="2636" y="996"/>
                </a:cubicBezTo>
                <a:cubicBezTo>
                  <a:pt x="2659" y="1016"/>
                  <a:pt x="2687" y="1029"/>
                  <a:pt x="2708" y="1050"/>
                </a:cubicBezTo>
                <a:cubicBezTo>
                  <a:pt x="2745" y="1087"/>
                  <a:pt x="2744" y="1133"/>
                  <a:pt x="2798" y="1158"/>
                </a:cubicBezTo>
                <a:cubicBezTo>
                  <a:pt x="2878" y="1194"/>
                  <a:pt x="3021" y="1203"/>
                  <a:pt x="3104" y="1212"/>
                </a:cubicBezTo>
                <a:cubicBezTo>
                  <a:pt x="3298" y="1277"/>
                  <a:pt x="3381" y="1271"/>
                  <a:pt x="3626" y="1284"/>
                </a:cubicBezTo>
                <a:cubicBezTo>
                  <a:pt x="3755" y="1302"/>
                  <a:pt x="3862" y="1351"/>
                  <a:pt x="3986" y="1392"/>
                </a:cubicBezTo>
                <a:cubicBezTo>
                  <a:pt x="4248" y="1479"/>
                  <a:pt x="4814" y="1428"/>
                  <a:pt x="4814" y="1428"/>
                </a:cubicBezTo>
                <a:cubicBezTo>
                  <a:pt x="4838" y="1434"/>
                  <a:pt x="4862" y="1439"/>
                  <a:pt x="4886" y="1446"/>
                </a:cubicBezTo>
                <a:cubicBezTo>
                  <a:pt x="4922" y="1457"/>
                  <a:pt x="4994" y="1482"/>
                  <a:pt x="4994" y="1482"/>
                </a:cubicBezTo>
                <a:cubicBezTo>
                  <a:pt x="5030" y="1476"/>
                  <a:pt x="5069" y="1480"/>
                  <a:pt x="5102" y="1464"/>
                </a:cubicBezTo>
                <a:cubicBezTo>
                  <a:pt x="5121" y="1454"/>
                  <a:pt x="5121" y="1424"/>
                  <a:pt x="5138" y="1410"/>
                </a:cubicBezTo>
                <a:cubicBezTo>
                  <a:pt x="5153" y="1398"/>
                  <a:pt x="5174" y="1398"/>
                  <a:pt x="5192" y="1392"/>
                </a:cubicBezTo>
                <a:cubicBezTo>
                  <a:pt x="5419" y="1424"/>
                  <a:pt x="5648" y="1448"/>
                  <a:pt x="5876" y="1464"/>
                </a:cubicBezTo>
                <a:cubicBezTo>
                  <a:pt x="5897" y="1526"/>
                  <a:pt x="5942" y="1620"/>
                  <a:pt x="5894" y="1680"/>
                </a:cubicBezTo>
                <a:cubicBezTo>
                  <a:pt x="5880" y="1697"/>
                  <a:pt x="5858" y="1704"/>
                  <a:pt x="5840" y="1716"/>
                </a:cubicBezTo>
                <a:cubicBezTo>
                  <a:pt x="5978" y="1808"/>
                  <a:pt x="5905" y="1795"/>
                  <a:pt x="6056" y="1770"/>
                </a:cubicBezTo>
                <a:cubicBezTo>
                  <a:pt x="6074" y="1776"/>
                  <a:pt x="6095" y="1776"/>
                  <a:pt x="6110" y="1788"/>
                </a:cubicBezTo>
                <a:cubicBezTo>
                  <a:pt x="6165" y="1832"/>
                  <a:pt x="6121" y="1858"/>
                  <a:pt x="6200" y="1878"/>
                </a:cubicBezTo>
                <a:cubicBezTo>
                  <a:pt x="6253" y="1891"/>
                  <a:pt x="6308" y="1890"/>
                  <a:pt x="6362" y="1896"/>
                </a:cubicBezTo>
                <a:cubicBezTo>
                  <a:pt x="6374" y="1914"/>
                  <a:pt x="6388" y="1931"/>
                  <a:pt x="6398" y="1950"/>
                </a:cubicBezTo>
                <a:cubicBezTo>
                  <a:pt x="6406" y="1967"/>
                  <a:pt x="6403" y="1991"/>
                  <a:pt x="6416" y="2004"/>
                </a:cubicBezTo>
                <a:cubicBezTo>
                  <a:pt x="6442" y="2030"/>
                  <a:pt x="6557" y="2081"/>
                  <a:pt x="6596" y="2094"/>
                </a:cubicBezTo>
                <a:cubicBezTo>
                  <a:pt x="6609" y="2148"/>
                  <a:pt x="6620" y="2236"/>
                  <a:pt x="6668" y="2274"/>
                </a:cubicBezTo>
                <a:cubicBezTo>
                  <a:pt x="6683" y="2286"/>
                  <a:pt x="6704" y="2286"/>
                  <a:pt x="6722" y="2292"/>
                </a:cubicBezTo>
                <a:cubicBezTo>
                  <a:pt x="6710" y="2274"/>
                  <a:pt x="6676" y="2257"/>
                  <a:pt x="6686" y="2238"/>
                </a:cubicBezTo>
                <a:cubicBezTo>
                  <a:pt x="6694" y="2221"/>
                  <a:pt x="6732" y="2239"/>
                  <a:pt x="6740" y="2256"/>
                </a:cubicBezTo>
                <a:cubicBezTo>
                  <a:pt x="6748" y="2273"/>
                  <a:pt x="6728" y="2292"/>
                  <a:pt x="6722" y="2310"/>
                </a:cubicBezTo>
                <a:cubicBezTo>
                  <a:pt x="6728" y="2340"/>
                  <a:pt x="6725" y="2373"/>
                  <a:pt x="6740" y="2400"/>
                </a:cubicBezTo>
                <a:cubicBezTo>
                  <a:pt x="6778" y="2467"/>
                  <a:pt x="6980" y="2450"/>
                  <a:pt x="7028" y="2454"/>
                </a:cubicBezTo>
                <a:cubicBezTo>
                  <a:pt x="7064" y="2466"/>
                  <a:pt x="7100" y="2478"/>
                  <a:pt x="7136" y="2490"/>
                </a:cubicBezTo>
                <a:cubicBezTo>
                  <a:pt x="7157" y="2497"/>
                  <a:pt x="7171" y="2516"/>
                  <a:pt x="7190" y="2526"/>
                </a:cubicBezTo>
                <a:cubicBezTo>
                  <a:pt x="7207" y="2534"/>
                  <a:pt x="7226" y="2538"/>
                  <a:pt x="7244" y="2544"/>
                </a:cubicBezTo>
                <a:cubicBezTo>
                  <a:pt x="7282" y="2601"/>
                  <a:pt x="7281" y="2589"/>
                  <a:pt x="7298" y="2652"/>
                </a:cubicBezTo>
                <a:cubicBezTo>
                  <a:pt x="7311" y="2700"/>
                  <a:pt x="7293" y="2769"/>
                  <a:pt x="7334" y="2796"/>
                </a:cubicBezTo>
                <a:cubicBezTo>
                  <a:pt x="7442" y="2868"/>
                  <a:pt x="7586" y="2897"/>
                  <a:pt x="7712" y="2922"/>
                </a:cubicBezTo>
                <a:cubicBezTo>
                  <a:pt x="7762" y="3071"/>
                  <a:pt x="7698" y="3153"/>
                  <a:pt x="7838" y="3246"/>
                </a:cubicBezTo>
                <a:cubicBezTo>
                  <a:pt x="7897" y="3335"/>
                  <a:pt x="7915" y="3392"/>
                  <a:pt x="8018" y="3426"/>
                </a:cubicBezTo>
                <a:cubicBezTo>
                  <a:pt x="8071" y="3479"/>
                  <a:pt x="8108" y="3510"/>
                  <a:pt x="8180" y="3534"/>
                </a:cubicBezTo>
                <a:cubicBezTo>
                  <a:pt x="8192" y="3552"/>
                  <a:pt x="8198" y="3577"/>
                  <a:pt x="8216" y="3588"/>
                </a:cubicBezTo>
                <a:cubicBezTo>
                  <a:pt x="8268" y="3620"/>
                  <a:pt x="8432" y="3660"/>
                  <a:pt x="8504" y="3678"/>
                </a:cubicBezTo>
                <a:cubicBezTo>
                  <a:pt x="8597" y="3818"/>
                  <a:pt x="8562" y="3745"/>
                  <a:pt x="8612" y="3894"/>
                </a:cubicBezTo>
                <a:cubicBezTo>
                  <a:pt x="8619" y="3915"/>
                  <a:pt x="8646" y="3921"/>
                  <a:pt x="8666" y="3930"/>
                </a:cubicBezTo>
                <a:cubicBezTo>
                  <a:pt x="8701" y="3945"/>
                  <a:pt x="8774" y="3966"/>
                  <a:pt x="8774" y="3966"/>
                </a:cubicBezTo>
                <a:cubicBezTo>
                  <a:pt x="8780" y="4032"/>
                  <a:pt x="8768" y="4102"/>
                  <a:pt x="8792" y="4164"/>
                </a:cubicBezTo>
                <a:cubicBezTo>
                  <a:pt x="8802" y="4189"/>
                  <a:pt x="8839" y="4190"/>
                  <a:pt x="8864" y="4200"/>
                </a:cubicBezTo>
                <a:cubicBezTo>
                  <a:pt x="8963" y="4240"/>
                  <a:pt x="9066" y="4269"/>
                  <a:pt x="9170" y="4290"/>
                </a:cubicBezTo>
                <a:cubicBezTo>
                  <a:pt x="9261" y="4381"/>
                  <a:pt x="9388" y="4418"/>
                  <a:pt x="9494" y="4488"/>
                </a:cubicBezTo>
                <a:cubicBezTo>
                  <a:pt x="9576" y="4611"/>
                  <a:pt x="9751" y="4677"/>
                  <a:pt x="9872" y="4758"/>
                </a:cubicBezTo>
                <a:cubicBezTo>
                  <a:pt x="9962" y="4818"/>
                  <a:pt x="9941" y="4847"/>
                  <a:pt x="10052" y="4884"/>
                </a:cubicBezTo>
                <a:cubicBezTo>
                  <a:pt x="10058" y="4902"/>
                  <a:pt x="10067" y="4919"/>
                  <a:pt x="10070" y="4938"/>
                </a:cubicBezTo>
                <a:cubicBezTo>
                  <a:pt x="10079" y="4998"/>
                  <a:pt x="10070" y="5060"/>
                  <a:pt x="10088" y="5118"/>
                </a:cubicBezTo>
                <a:cubicBezTo>
                  <a:pt x="10106" y="5177"/>
                  <a:pt x="10250" y="5208"/>
                  <a:pt x="10250" y="5208"/>
                </a:cubicBezTo>
                <a:cubicBezTo>
                  <a:pt x="10307" y="5294"/>
                  <a:pt x="10279" y="5241"/>
                  <a:pt x="10322" y="5370"/>
                </a:cubicBezTo>
                <a:cubicBezTo>
                  <a:pt x="10328" y="5388"/>
                  <a:pt x="10322" y="5418"/>
                  <a:pt x="10340" y="5424"/>
                </a:cubicBezTo>
                <a:cubicBezTo>
                  <a:pt x="10428" y="5453"/>
                  <a:pt x="10504" y="5503"/>
                  <a:pt x="10592" y="5532"/>
                </a:cubicBezTo>
                <a:cubicBezTo>
                  <a:pt x="10621" y="5619"/>
                  <a:pt x="10611" y="5643"/>
                  <a:pt x="10682" y="5694"/>
                </a:cubicBezTo>
                <a:cubicBezTo>
                  <a:pt x="10704" y="5710"/>
                  <a:pt x="10731" y="5716"/>
                  <a:pt x="10754" y="5730"/>
                </a:cubicBezTo>
                <a:cubicBezTo>
                  <a:pt x="10791" y="5752"/>
                  <a:pt x="10821" y="5788"/>
                  <a:pt x="10862" y="5802"/>
                </a:cubicBezTo>
                <a:cubicBezTo>
                  <a:pt x="10898" y="5814"/>
                  <a:pt x="10970" y="5838"/>
                  <a:pt x="10970" y="5838"/>
                </a:cubicBezTo>
                <a:cubicBezTo>
                  <a:pt x="10978" y="5922"/>
                  <a:pt x="10973" y="6110"/>
                  <a:pt x="11060" y="6180"/>
                </a:cubicBezTo>
                <a:cubicBezTo>
                  <a:pt x="11083" y="6199"/>
                  <a:pt x="11221" y="6216"/>
                  <a:pt x="11222" y="6216"/>
                </a:cubicBezTo>
                <a:cubicBezTo>
                  <a:pt x="11216" y="6234"/>
                  <a:pt x="11217" y="6257"/>
                  <a:pt x="11204" y="6270"/>
                </a:cubicBezTo>
                <a:cubicBezTo>
                  <a:pt x="11148" y="6326"/>
                  <a:pt x="11004" y="6251"/>
                  <a:pt x="10952" y="6234"/>
                </a:cubicBezTo>
                <a:cubicBezTo>
                  <a:pt x="10870" y="6207"/>
                  <a:pt x="10807" y="6156"/>
                  <a:pt x="10736" y="6108"/>
                </a:cubicBezTo>
                <a:cubicBezTo>
                  <a:pt x="10718" y="6096"/>
                  <a:pt x="10703" y="6079"/>
                  <a:pt x="10682" y="6072"/>
                </a:cubicBezTo>
                <a:cubicBezTo>
                  <a:pt x="10664" y="6066"/>
                  <a:pt x="10645" y="6063"/>
                  <a:pt x="10628" y="6054"/>
                </a:cubicBezTo>
                <a:cubicBezTo>
                  <a:pt x="10548" y="6009"/>
                  <a:pt x="10497" y="5956"/>
                  <a:pt x="10412" y="5928"/>
                </a:cubicBezTo>
                <a:cubicBezTo>
                  <a:pt x="10281" y="5954"/>
                  <a:pt x="10213" y="5934"/>
                  <a:pt x="10088" y="5892"/>
                </a:cubicBezTo>
                <a:cubicBezTo>
                  <a:pt x="10052" y="5880"/>
                  <a:pt x="10012" y="5877"/>
                  <a:pt x="9980" y="5856"/>
                </a:cubicBezTo>
                <a:cubicBezTo>
                  <a:pt x="9905" y="5806"/>
                  <a:pt x="9847" y="5758"/>
                  <a:pt x="9764" y="5730"/>
                </a:cubicBezTo>
                <a:cubicBezTo>
                  <a:pt x="9629" y="5595"/>
                  <a:pt x="9465" y="5634"/>
                  <a:pt x="9278" y="5622"/>
                </a:cubicBezTo>
                <a:cubicBezTo>
                  <a:pt x="9068" y="5608"/>
                  <a:pt x="9112" y="5612"/>
                  <a:pt x="8954" y="5586"/>
                </a:cubicBezTo>
                <a:cubicBezTo>
                  <a:pt x="8936" y="5574"/>
                  <a:pt x="8912" y="5568"/>
                  <a:pt x="8900" y="5550"/>
                </a:cubicBezTo>
                <a:cubicBezTo>
                  <a:pt x="8886" y="5529"/>
                  <a:pt x="8898" y="5497"/>
                  <a:pt x="8882" y="5478"/>
                </a:cubicBezTo>
                <a:cubicBezTo>
                  <a:pt x="8804" y="5389"/>
                  <a:pt x="8739" y="5416"/>
                  <a:pt x="8648" y="5370"/>
                </a:cubicBezTo>
                <a:cubicBezTo>
                  <a:pt x="8554" y="5323"/>
                  <a:pt x="8460" y="5259"/>
                  <a:pt x="8360" y="5226"/>
                </a:cubicBezTo>
                <a:cubicBezTo>
                  <a:pt x="8243" y="5109"/>
                  <a:pt x="8209" y="5119"/>
                  <a:pt x="8036" y="5100"/>
                </a:cubicBezTo>
                <a:cubicBezTo>
                  <a:pt x="7933" y="5074"/>
                  <a:pt x="7896" y="5055"/>
                  <a:pt x="7802" y="4992"/>
                </a:cubicBezTo>
                <a:cubicBezTo>
                  <a:pt x="7596" y="4855"/>
                  <a:pt x="7878" y="5017"/>
                  <a:pt x="7712" y="4884"/>
                </a:cubicBezTo>
                <a:cubicBezTo>
                  <a:pt x="7697" y="4872"/>
                  <a:pt x="7675" y="4874"/>
                  <a:pt x="7658" y="4866"/>
                </a:cubicBezTo>
                <a:cubicBezTo>
                  <a:pt x="7639" y="4856"/>
                  <a:pt x="7623" y="4840"/>
                  <a:pt x="7604" y="4830"/>
                </a:cubicBezTo>
                <a:cubicBezTo>
                  <a:pt x="7515" y="4785"/>
                  <a:pt x="7389" y="4785"/>
                  <a:pt x="7298" y="4776"/>
                </a:cubicBezTo>
                <a:cubicBezTo>
                  <a:pt x="7190" y="4668"/>
                  <a:pt x="7063" y="4590"/>
                  <a:pt x="6920" y="4542"/>
                </a:cubicBezTo>
                <a:cubicBezTo>
                  <a:pt x="6846" y="4517"/>
                  <a:pt x="6764" y="4530"/>
                  <a:pt x="6686" y="4524"/>
                </a:cubicBezTo>
                <a:cubicBezTo>
                  <a:pt x="6636" y="4507"/>
                  <a:pt x="6620" y="4507"/>
                  <a:pt x="6578" y="4470"/>
                </a:cubicBezTo>
                <a:cubicBezTo>
                  <a:pt x="6540" y="4436"/>
                  <a:pt x="6470" y="4362"/>
                  <a:pt x="6470" y="4362"/>
                </a:cubicBezTo>
                <a:cubicBezTo>
                  <a:pt x="6445" y="4287"/>
                  <a:pt x="6391" y="4264"/>
                  <a:pt x="6326" y="4218"/>
                </a:cubicBezTo>
                <a:cubicBezTo>
                  <a:pt x="6139" y="4087"/>
                  <a:pt x="6087" y="4108"/>
                  <a:pt x="5840" y="4092"/>
                </a:cubicBezTo>
                <a:cubicBezTo>
                  <a:pt x="5798" y="4086"/>
                  <a:pt x="5755" y="4085"/>
                  <a:pt x="5714" y="4074"/>
                </a:cubicBezTo>
                <a:cubicBezTo>
                  <a:pt x="5640" y="4054"/>
                  <a:pt x="5595" y="3989"/>
                  <a:pt x="5534" y="3948"/>
                </a:cubicBezTo>
                <a:cubicBezTo>
                  <a:pt x="5402" y="3750"/>
                  <a:pt x="5122" y="3702"/>
                  <a:pt x="4904" y="3678"/>
                </a:cubicBezTo>
                <a:cubicBezTo>
                  <a:pt x="4868" y="3666"/>
                  <a:pt x="4828" y="3663"/>
                  <a:pt x="4796" y="3642"/>
                </a:cubicBezTo>
                <a:cubicBezTo>
                  <a:pt x="4760" y="3618"/>
                  <a:pt x="4688" y="3570"/>
                  <a:pt x="4688" y="3570"/>
                </a:cubicBezTo>
                <a:cubicBezTo>
                  <a:pt x="4676" y="3552"/>
                  <a:pt x="4662" y="3535"/>
                  <a:pt x="4652" y="3516"/>
                </a:cubicBezTo>
                <a:cubicBezTo>
                  <a:pt x="4644" y="3499"/>
                  <a:pt x="4646" y="3477"/>
                  <a:pt x="4634" y="3462"/>
                </a:cubicBezTo>
                <a:cubicBezTo>
                  <a:pt x="4615" y="3438"/>
                  <a:pt x="4528" y="3402"/>
                  <a:pt x="4508" y="3390"/>
                </a:cubicBezTo>
                <a:cubicBezTo>
                  <a:pt x="4471" y="3368"/>
                  <a:pt x="4442" y="3326"/>
                  <a:pt x="4400" y="3318"/>
                </a:cubicBezTo>
                <a:cubicBezTo>
                  <a:pt x="4216" y="3281"/>
                  <a:pt x="4341" y="3302"/>
                  <a:pt x="4022" y="3282"/>
                </a:cubicBezTo>
                <a:cubicBezTo>
                  <a:pt x="3891" y="3238"/>
                  <a:pt x="3760" y="3225"/>
                  <a:pt x="3626" y="3192"/>
                </a:cubicBezTo>
                <a:cubicBezTo>
                  <a:pt x="3538" y="3133"/>
                  <a:pt x="3563" y="3127"/>
                  <a:pt x="3518" y="3048"/>
                </a:cubicBezTo>
                <a:cubicBezTo>
                  <a:pt x="3495" y="3008"/>
                  <a:pt x="3427" y="2930"/>
                  <a:pt x="3392" y="2904"/>
                </a:cubicBezTo>
                <a:cubicBezTo>
                  <a:pt x="3371" y="2888"/>
                  <a:pt x="3343" y="2882"/>
                  <a:pt x="3320" y="2868"/>
                </a:cubicBezTo>
                <a:cubicBezTo>
                  <a:pt x="3264" y="2835"/>
                  <a:pt x="3220" y="2781"/>
                  <a:pt x="3158" y="2760"/>
                </a:cubicBezTo>
                <a:cubicBezTo>
                  <a:pt x="3041" y="2721"/>
                  <a:pt x="2919" y="2694"/>
                  <a:pt x="2798" y="2670"/>
                </a:cubicBezTo>
                <a:cubicBezTo>
                  <a:pt x="2780" y="2658"/>
                  <a:pt x="2759" y="2649"/>
                  <a:pt x="2744" y="2634"/>
                </a:cubicBezTo>
                <a:cubicBezTo>
                  <a:pt x="2729" y="2619"/>
                  <a:pt x="2725" y="2594"/>
                  <a:pt x="2708" y="2580"/>
                </a:cubicBezTo>
                <a:cubicBezTo>
                  <a:pt x="2693" y="2568"/>
                  <a:pt x="2671" y="2571"/>
                  <a:pt x="2654" y="2562"/>
                </a:cubicBezTo>
                <a:cubicBezTo>
                  <a:pt x="2616" y="2541"/>
                  <a:pt x="2582" y="2514"/>
                  <a:pt x="2546" y="2490"/>
                </a:cubicBezTo>
                <a:cubicBezTo>
                  <a:pt x="2530" y="2479"/>
                  <a:pt x="2509" y="2481"/>
                  <a:pt x="2492" y="2472"/>
                </a:cubicBezTo>
                <a:cubicBezTo>
                  <a:pt x="2454" y="2451"/>
                  <a:pt x="2420" y="2424"/>
                  <a:pt x="2384" y="2400"/>
                </a:cubicBezTo>
                <a:cubicBezTo>
                  <a:pt x="2329" y="2363"/>
                  <a:pt x="2209" y="2348"/>
                  <a:pt x="2150" y="2328"/>
                </a:cubicBezTo>
                <a:cubicBezTo>
                  <a:pt x="2019" y="2284"/>
                  <a:pt x="1874" y="2316"/>
                  <a:pt x="1736" y="2310"/>
                </a:cubicBezTo>
                <a:cubicBezTo>
                  <a:pt x="1668" y="2287"/>
                  <a:pt x="1633" y="2241"/>
                  <a:pt x="1574" y="2202"/>
                </a:cubicBezTo>
                <a:cubicBezTo>
                  <a:pt x="1490" y="2076"/>
                  <a:pt x="1538" y="2118"/>
                  <a:pt x="1448" y="2058"/>
                </a:cubicBezTo>
                <a:cubicBezTo>
                  <a:pt x="1436" y="2040"/>
                  <a:pt x="1429" y="2018"/>
                  <a:pt x="1412" y="2004"/>
                </a:cubicBezTo>
                <a:cubicBezTo>
                  <a:pt x="1397" y="1992"/>
                  <a:pt x="1375" y="1994"/>
                  <a:pt x="1358" y="1986"/>
                </a:cubicBezTo>
                <a:cubicBezTo>
                  <a:pt x="1218" y="1916"/>
                  <a:pt x="1386" y="1977"/>
                  <a:pt x="1250" y="1932"/>
                </a:cubicBezTo>
                <a:cubicBezTo>
                  <a:pt x="1196" y="1850"/>
                  <a:pt x="1182" y="1879"/>
                  <a:pt x="1106" y="1824"/>
                </a:cubicBezTo>
                <a:cubicBezTo>
                  <a:pt x="1042" y="1778"/>
                  <a:pt x="1001" y="1723"/>
                  <a:pt x="926" y="1698"/>
                </a:cubicBezTo>
                <a:cubicBezTo>
                  <a:pt x="916" y="1688"/>
                  <a:pt x="843" y="1608"/>
                  <a:pt x="818" y="1608"/>
                </a:cubicBezTo>
                <a:cubicBezTo>
                  <a:pt x="780" y="1608"/>
                  <a:pt x="710" y="1644"/>
                  <a:pt x="710" y="1644"/>
                </a:cubicBezTo>
                <a:cubicBezTo>
                  <a:pt x="650" y="1638"/>
                  <a:pt x="589" y="1637"/>
                  <a:pt x="530" y="1626"/>
                </a:cubicBezTo>
                <a:cubicBezTo>
                  <a:pt x="493" y="1619"/>
                  <a:pt x="454" y="1611"/>
                  <a:pt x="422" y="1590"/>
                </a:cubicBezTo>
                <a:cubicBezTo>
                  <a:pt x="386" y="1566"/>
                  <a:pt x="357" y="1523"/>
                  <a:pt x="314" y="1518"/>
                </a:cubicBezTo>
                <a:cubicBezTo>
                  <a:pt x="260" y="1512"/>
                  <a:pt x="206" y="1506"/>
                  <a:pt x="152" y="1500"/>
                </a:cubicBezTo>
                <a:cubicBezTo>
                  <a:pt x="140" y="1482"/>
                  <a:pt x="131" y="1461"/>
                  <a:pt x="116" y="1446"/>
                </a:cubicBezTo>
                <a:cubicBezTo>
                  <a:pt x="101" y="1431"/>
                  <a:pt x="70" y="1430"/>
                  <a:pt x="62" y="1410"/>
                </a:cubicBezTo>
                <a:cubicBezTo>
                  <a:pt x="0" y="1254"/>
                  <a:pt x="170" y="1446"/>
                  <a:pt x="44" y="1320"/>
                </a:cubicBezTo>
                <a:close/>
              </a:path>
            </a:pathLst>
          </a:custGeom>
          <a:solidFill>
            <a:srgbClr val="0033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5" name="矩形 9219"/>
          <p:cNvSpPr/>
          <p:nvPr/>
        </p:nvSpPr>
        <p:spPr>
          <a:xfrm>
            <a:off x="-381000" y="-3200400"/>
            <a:ext cx="10066338" cy="8016875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FFFFFF"/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/>
          <a:p>
            <a:pPr algn="ctr"/>
            <a:endParaRPr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椭圆 9220"/>
          <p:cNvSpPr/>
          <p:nvPr/>
        </p:nvSpPr>
        <p:spPr>
          <a:xfrm>
            <a:off x="304800" y="1905000"/>
            <a:ext cx="865188" cy="865188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2" name="任意多边形 9221" descr="171094834820"/>
          <p:cNvSpPr/>
          <p:nvPr/>
        </p:nvSpPr>
        <p:spPr>
          <a:xfrm>
            <a:off x="3743325" y="1989138"/>
            <a:ext cx="1981200" cy="3527425"/>
          </a:xfrm>
          <a:custGeom>
            <a:avLst/>
            <a:gdLst/>
            <a:ahLst/>
            <a:cxnLst/>
            <a:pathLst>
              <a:path w="1429" h="2210">
                <a:moveTo>
                  <a:pt x="3" y="1712"/>
                </a:moveTo>
                <a:cubicBezTo>
                  <a:pt x="25" y="1710"/>
                  <a:pt x="53" y="1721"/>
                  <a:pt x="69" y="1706"/>
                </a:cubicBezTo>
                <a:cubicBezTo>
                  <a:pt x="84" y="1692"/>
                  <a:pt x="61" y="1660"/>
                  <a:pt x="75" y="1646"/>
                </a:cubicBezTo>
                <a:cubicBezTo>
                  <a:pt x="89" y="1632"/>
                  <a:pt x="115" y="1642"/>
                  <a:pt x="135" y="1640"/>
                </a:cubicBezTo>
                <a:cubicBezTo>
                  <a:pt x="160" y="1623"/>
                  <a:pt x="156" y="1634"/>
                  <a:pt x="147" y="1598"/>
                </a:cubicBezTo>
                <a:cubicBezTo>
                  <a:pt x="145" y="1592"/>
                  <a:pt x="145" y="1584"/>
                  <a:pt x="141" y="1580"/>
                </a:cubicBezTo>
                <a:cubicBezTo>
                  <a:pt x="131" y="1570"/>
                  <a:pt x="105" y="1556"/>
                  <a:pt x="105" y="1556"/>
                </a:cubicBezTo>
                <a:cubicBezTo>
                  <a:pt x="120" y="1512"/>
                  <a:pt x="119" y="1464"/>
                  <a:pt x="123" y="1418"/>
                </a:cubicBezTo>
                <a:cubicBezTo>
                  <a:pt x="146" y="1426"/>
                  <a:pt x="153" y="1431"/>
                  <a:pt x="183" y="1418"/>
                </a:cubicBezTo>
                <a:cubicBezTo>
                  <a:pt x="201" y="1410"/>
                  <a:pt x="207" y="1364"/>
                  <a:pt x="207" y="1364"/>
                </a:cubicBezTo>
                <a:cubicBezTo>
                  <a:pt x="205" y="1356"/>
                  <a:pt x="208" y="1344"/>
                  <a:pt x="201" y="1340"/>
                </a:cubicBezTo>
                <a:cubicBezTo>
                  <a:pt x="185" y="1332"/>
                  <a:pt x="163" y="1342"/>
                  <a:pt x="147" y="1334"/>
                </a:cubicBezTo>
                <a:cubicBezTo>
                  <a:pt x="124" y="1322"/>
                  <a:pt x="163" y="1313"/>
                  <a:pt x="171" y="1310"/>
                </a:cubicBezTo>
                <a:cubicBezTo>
                  <a:pt x="200" y="1317"/>
                  <a:pt x="206" y="1314"/>
                  <a:pt x="231" y="1298"/>
                </a:cubicBezTo>
                <a:cubicBezTo>
                  <a:pt x="229" y="1290"/>
                  <a:pt x="231" y="1280"/>
                  <a:pt x="225" y="1274"/>
                </a:cubicBezTo>
                <a:cubicBezTo>
                  <a:pt x="184" y="1233"/>
                  <a:pt x="212" y="1302"/>
                  <a:pt x="195" y="1250"/>
                </a:cubicBezTo>
                <a:cubicBezTo>
                  <a:pt x="215" y="1221"/>
                  <a:pt x="230" y="1225"/>
                  <a:pt x="267" y="1220"/>
                </a:cubicBezTo>
                <a:cubicBezTo>
                  <a:pt x="265" y="1208"/>
                  <a:pt x="271" y="1191"/>
                  <a:pt x="261" y="1184"/>
                </a:cubicBezTo>
                <a:cubicBezTo>
                  <a:pt x="248" y="1174"/>
                  <a:pt x="224" y="1189"/>
                  <a:pt x="213" y="1178"/>
                </a:cubicBezTo>
                <a:cubicBezTo>
                  <a:pt x="204" y="1169"/>
                  <a:pt x="214" y="1153"/>
                  <a:pt x="219" y="1142"/>
                </a:cubicBezTo>
                <a:cubicBezTo>
                  <a:pt x="232" y="1110"/>
                  <a:pt x="253" y="1081"/>
                  <a:pt x="285" y="1070"/>
                </a:cubicBezTo>
                <a:cubicBezTo>
                  <a:pt x="303" y="1016"/>
                  <a:pt x="295" y="986"/>
                  <a:pt x="303" y="920"/>
                </a:cubicBezTo>
                <a:cubicBezTo>
                  <a:pt x="305" y="901"/>
                  <a:pt x="315" y="884"/>
                  <a:pt x="321" y="866"/>
                </a:cubicBezTo>
                <a:cubicBezTo>
                  <a:pt x="323" y="860"/>
                  <a:pt x="327" y="848"/>
                  <a:pt x="327" y="848"/>
                </a:cubicBezTo>
                <a:cubicBezTo>
                  <a:pt x="358" y="856"/>
                  <a:pt x="378" y="854"/>
                  <a:pt x="405" y="836"/>
                </a:cubicBezTo>
                <a:cubicBezTo>
                  <a:pt x="409" y="830"/>
                  <a:pt x="412" y="823"/>
                  <a:pt x="417" y="818"/>
                </a:cubicBezTo>
                <a:cubicBezTo>
                  <a:pt x="422" y="813"/>
                  <a:pt x="433" y="813"/>
                  <a:pt x="435" y="806"/>
                </a:cubicBezTo>
                <a:cubicBezTo>
                  <a:pt x="438" y="794"/>
                  <a:pt x="434" y="781"/>
                  <a:pt x="429" y="770"/>
                </a:cubicBezTo>
                <a:cubicBezTo>
                  <a:pt x="423" y="757"/>
                  <a:pt x="405" y="734"/>
                  <a:pt x="405" y="734"/>
                </a:cubicBezTo>
                <a:cubicBezTo>
                  <a:pt x="412" y="714"/>
                  <a:pt x="435" y="680"/>
                  <a:pt x="435" y="680"/>
                </a:cubicBezTo>
                <a:cubicBezTo>
                  <a:pt x="442" y="626"/>
                  <a:pt x="440" y="563"/>
                  <a:pt x="489" y="530"/>
                </a:cubicBezTo>
                <a:cubicBezTo>
                  <a:pt x="507" y="475"/>
                  <a:pt x="484" y="405"/>
                  <a:pt x="531" y="374"/>
                </a:cubicBezTo>
                <a:cubicBezTo>
                  <a:pt x="544" y="335"/>
                  <a:pt x="589" y="351"/>
                  <a:pt x="621" y="356"/>
                </a:cubicBezTo>
                <a:cubicBezTo>
                  <a:pt x="643" y="354"/>
                  <a:pt x="667" y="360"/>
                  <a:pt x="687" y="350"/>
                </a:cubicBezTo>
                <a:cubicBezTo>
                  <a:pt x="694" y="346"/>
                  <a:pt x="686" y="332"/>
                  <a:pt x="681" y="326"/>
                </a:cubicBezTo>
                <a:cubicBezTo>
                  <a:pt x="670" y="313"/>
                  <a:pt x="638" y="298"/>
                  <a:pt x="621" y="290"/>
                </a:cubicBezTo>
                <a:cubicBezTo>
                  <a:pt x="580" y="229"/>
                  <a:pt x="636" y="249"/>
                  <a:pt x="669" y="260"/>
                </a:cubicBezTo>
                <a:cubicBezTo>
                  <a:pt x="683" y="258"/>
                  <a:pt x="699" y="261"/>
                  <a:pt x="711" y="254"/>
                </a:cubicBezTo>
                <a:cubicBezTo>
                  <a:pt x="713" y="253"/>
                  <a:pt x="729" y="184"/>
                  <a:pt x="729" y="182"/>
                </a:cubicBezTo>
                <a:cubicBezTo>
                  <a:pt x="731" y="132"/>
                  <a:pt x="732" y="82"/>
                  <a:pt x="735" y="32"/>
                </a:cubicBezTo>
                <a:cubicBezTo>
                  <a:pt x="736" y="24"/>
                  <a:pt x="739" y="0"/>
                  <a:pt x="741" y="8"/>
                </a:cubicBezTo>
                <a:cubicBezTo>
                  <a:pt x="765" y="90"/>
                  <a:pt x="715" y="69"/>
                  <a:pt x="789" y="80"/>
                </a:cubicBezTo>
                <a:cubicBezTo>
                  <a:pt x="794" y="117"/>
                  <a:pt x="790" y="132"/>
                  <a:pt x="819" y="152"/>
                </a:cubicBezTo>
                <a:cubicBezTo>
                  <a:pt x="821" y="180"/>
                  <a:pt x="818" y="209"/>
                  <a:pt x="825" y="236"/>
                </a:cubicBezTo>
                <a:cubicBezTo>
                  <a:pt x="827" y="242"/>
                  <a:pt x="838" y="238"/>
                  <a:pt x="843" y="242"/>
                </a:cubicBezTo>
                <a:cubicBezTo>
                  <a:pt x="850" y="247"/>
                  <a:pt x="854" y="256"/>
                  <a:pt x="861" y="260"/>
                </a:cubicBezTo>
                <a:cubicBezTo>
                  <a:pt x="872" y="266"/>
                  <a:pt x="897" y="272"/>
                  <a:pt x="897" y="272"/>
                </a:cubicBezTo>
                <a:cubicBezTo>
                  <a:pt x="902" y="288"/>
                  <a:pt x="899" y="307"/>
                  <a:pt x="909" y="320"/>
                </a:cubicBezTo>
                <a:cubicBezTo>
                  <a:pt x="918" y="331"/>
                  <a:pt x="945" y="344"/>
                  <a:pt x="945" y="344"/>
                </a:cubicBezTo>
                <a:cubicBezTo>
                  <a:pt x="971" y="421"/>
                  <a:pt x="931" y="399"/>
                  <a:pt x="861" y="404"/>
                </a:cubicBezTo>
                <a:cubicBezTo>
                  <a:pt x="889" y="413"/>
                  <a:pt x="885" y="429"/>
                  <a:pt x="891" y="458"/>
                </a:cubicBezTo>
                <a:cubicBezTo>
                  <a:pt x="903" y="456"/>
                  <a:pt x="915" y="456"/>
                  <a:pt x="927" y="452"/>
                </a:cubicBezTo>
                <a:cubicBezTo>
                  <a:pt x="959" y="441"/>
                  <a:pt x="931" y="431"/>
                  <a:pt x="963" y="452"/>
                </a:cubicBezTo>
                <a:cubicBezTo>
                  <a:pt x="967" y="464"/>
                  <a:pt x="964" y="481"/>
                  <a:pt x="975" y="488"/>
                </a:cubicBezTo>
                <a:cubicBezTo>
                  <a:pt x="987" y="496"/>
                  <a:pt x="1011" y="512"/>
                  <a:pt x="1011" y="512"/>
                </a:cubicBezTo>
                <a:cubicBezTo>
                  <a:pt x="1038" y="553"/>
                  <a:pt x="1012" y="505"/>
                  <a:pt x="1017" y="590"/>
                </a:cubicBezTo>
                <a:cubicBezTo>
                  <a:pt x="1020" y="644"/>
                  <a:pt x="1055" y="671"/>
                  <a:pt x="1101" y="686"/>
                </a:cubicBezTo>
                <a:cubicBezTo>
                  <a:pt x="1099" y="726"/>
                  <a:pt x="1100" y="766"/>
                  <a:pt x="1095" y="806"/>
                </a:cubicBezTo>
                <a:cubicBezTo>
                  <a:pt x="1093" y="824"/>
                  <a:pt x="1069" y="822"/>
                  <a:pt x="1089" y="842"/>
                </a:cubicBezTo>
                <a:cubicBezTo>
                  <a:pt x="1100" y="853"/>
                  <a:pt x="1127" y="862"/>
                  <a:pt x="1143" y="878"/>
                </a:cubicBezTo>
                <a:cubicBezTo>
                  <a:pt x="1148" y="905"/>
                  <a:pt x="1152" y="921"/>
                  <a:pt x="1167" y="944"/>
                </a:cubicBezTo>
                <a:cubicBezTo>
                  <a:pt x="1173" y="966"/>
                  <a:pt x="1181" y="1024"/>
                  <a:pt x="1191" y="1040"/>
                </a:cubicBezTo>
                <a:cubicBezTo>
                  <a:pt x="1198" y="1050"/>
                  <a:pt x="1217" y="1055"/>
                  <a:pt x="1227" y="1058"/>
                </a:cubicBezTo>
                <a:cubicBezTo>
                  <a:pt x="1235" y="1070"/>
                  <a:pt x="1250" y="1080"/>
                  <a:pt x="1251" y="1094"/>
                </a:cubicBezTo>
                <a:cubicBezTo>
                  <a:pt x="1258" y="1172"/>
                  <a:pt x="1234" y="1158"/>
                  <a:pt x="1275" y="1172"/>
                </a:cubicBezTo>
                <a:cubicBezTo>
                  <a:pt x="1285" y="1212"/>
                  <a:pt x="1292" y="1260"/>
                  <a:pt x="1335" y="1274"/>
                </a:cubicBezTo>
                <a:cubicBezTo>
                  <a:pt x="1329" y="1278"/>
                  <a:pt x="1324" y="1284"/>
                  <a:pt x="1317" y="1286"/>
                </a:cubicBezTo>
                <a:cubicBezTo>
                  <a:pt x="1301" y="1290"/>
                  <a:pt x="1283" y="1284"/>
                  <a:pt x="1269" y="1292"/>
                </a:cubicBezTo>
                <a:cubicBezTo>
                  <a:pt x="1264" y="1295"/>
                  <a:pt x="1271" y="1305"/>
                  <a:pt x="1275" y="1310"/>
                </a:cubicBezTo>
                <a:cubicBezTo>
                  <a:pt x="1281" y="1319"/>
                  <a:pt x="1301" y="1335"/>
                  <a:pt x="1311" y="1340"/>
                </a:cubicBezTo>
                <a:cubicBezTo>
                  <a:pt x="1323" y="1345"/>
                  <a:pt x="1347" y="1352"/>
                  <a:pt x="1347" y="1352"/>
                </a:cubicBezTo>
                <a:cubicBezTo>
                  <a:pt x="1315" y="1374"/>
                  <a:pt x="1257" y="1374"/>
                  <a:pt x="1215" y="1382"/>
                </a:cubicBezTo>
                <a:cubicBezTo>
                  <a:pt x="1209" y="1386"/>
                  <a:pt x="1202" y="1388"/>
                  <a:pt x="1197" y="1394"/>
                </a:cubicBezTo>
                <a:cubicBezTo>
                  <a:pt x="1146" y="1457"/>
                  <a:pt x="1302" y="1453"/>
                  <a:pt x="1311" y="1454"/>
                </a:cubicBezTo>
                <a:cubicBezTo>
                  <a:pt x="1331" y="1461"/>
                  <a:pt x="1345" y="1471"/>
                  <a:pt x="1365" y="1478"/>
                </a:cubicBezTo>
                <a:cubicBezTo>
                  <a:pt x="1375" y="1509"/>
                  <a:pt x="1361" y="1497"/>
                  <a:pt x="1335" y="1514"/>
                </a:cubicBezTo>
                <a:cubicBezTo>
                  <a:pt x="1325" y="1552"/>
                  <a:pt x="1309" y="1544"/>
                  <a:pt x="1269" y="1550"/>
                </a:cubicBezTo>
                <a:cubicBezTo>
                  <a:pt x="1236" y="1561"/>
                  <a:pt x="1200" y="1557"/>
                  <a:pt x="1167" y="1568"/>
                </a:cubicBezTo>
                <a:cubicBezTo>
                  <a:pt x="1169" y="1584"/>
                  <a:pt x="1160" y="1606"/>
                  <a:pt x="1173" y="1616"/>
                </a:cubicBezTo>
                <a:cubicBezTo>
                  <a:pt x="1191" y="1629"/>
                  <a:pt x="1217" y="1619"/>
                  <a:pt x="1239" y="1622"/>
                </a:cubicBezTo>
                <a:cubicBezTo>
                  <a:pt x="1275" y="1627"/>
                  <a:pt x="1239" y="1628"/>
                  <a:pt x="1275" y="1640"/>
                </a:cubicBezTo>
                <a:cubicBezTo>
                  <a:pt x="1317" y="1654"/>
                  <a:pt x="1363" y="1649"/>
                  <a:pt x="1407" y="1652"/>
                </a:cubicBezTo>
                <a:cubicBezTo>
                  <a:pt x="1424" y="1677"/>
                  <a:pt x="1429" y="1677"/>
                  <a:pt x="1413" y="1718"/>
                </a:cubicBezTo>
                <a:cubicBezTo>
                  <a:pt x="1406" y="1736"/>
                  <a:pt x="1359" y="1742"/>
                  <a:pt x="1359" y="1742"/>
                </a:cubicBezTo>
                <a:cubicBezTo>
                  <a:pt x="1270" y="1724"/>
                  <a:pt x="1297" y="1731"/>
                  <a:pt x="1149" y="1736"/>
                </a:cubicBezTo>
                <a:cubicBezTo>
                  <a:pt x="1107" y="1734"/>
                  <a:pt x="1065" y="1730"/>
                  <a:pt x="1023" y="1730"/>
                </a:cubicBezTo>
                <a:cubicBezTo>
                  <a:pt x="985" y="1730"/>
                  <a:pt x="961" y="1749"/>
                  <a:pt x="927" y="1760"/>
                </a:cubicBezTo>
                <a:cubicBezTo>
                  <a:pt x="891" y="1772"/>
                  <a:pt x="851" y="1768"/>
                  <a:pt x="813" y="1772"/>
                </a:cubicBezTo>
                <a:cubicBezTo>
                  <a:pt x="821" y="1778"/>
                  <a:pt x="835" y="1780"/>
                  <a:pt x="837" y="1790"/>
                </a:cubicBezTo>
                <a:cubicBezTo>
                  <a:pt x="840" y="1802"/>
                  <a:pt x="825" y="1826"/>
                  <a:pt x="825" y="1826"/>
                </a:cubicBezTo>
                <a:cubicBezTo>
                  <a:pt x="823" y="1846"/>
                  <a:pt x="823" y="1866"/>
                  <a:pt x="819" y="1886"/>
                </a:cubicBezTo>
                <a:cubicBezTo>
                  <a:pt x="817" y="1898"/>
                  <a:pt x="807" y="1922"/>
                  <a:pt x="807" y="1922"/>
                </a:cubicBezTo>
                <a:cubicBezTo>
                  <a:pt x="799" y="2069"/>
                  <a:pt x="795" y="2101"/>
                  <a:pt x="777" y="2210"/>
                </a:cubicBezTo>
                <a:cubicBezTo>
                  <a:pt x="769" y="2204"/>
                  <a:pt x="761" y="2198"/>
                  <a:pt x="753" y="2192"/>
                </a:cubicBezTo>
                <a:cubicBezTo>
                  <a:pt x="741" y="2184"/>
                  <a:pt x="717" y="2168"/>
                  <a:pt x="717" y="2168"/>
                </a:cubicBezTo>
                <a:cubicBezTo>
                  <a:pt x="711" y="2177"/>
                  <a:pt x="699" y="2205"/>
                  <a:pt x="699" y="2168"/>
                </a:cubicBezTo>
                <a:cubicBezTo>
                  <a:pt x="699" y="2090"/>
                  <a:pt x="703" y="2012"/>
                  <a:pt x="705" y="1934"/>
                </a:cubicBezTo>
                <a:cubicBezTo>
                  <a:pt x="698" y="1885"/>
                  <a:pt x="703" y="1797"/>
                  <a:pt x="657" y="1766"/>
                </a:cubicBezTo>
                <a:cubicBezTo>
                  <a:pt x="639" y="1768"/>
                  <a:pt x="621" y="1768"/>
                  <a:pt x="603" y="1772"/>
                </a:cubicBezTo>
                <a:cubicBezTo>
                  <a:pt x="596" y="1774"/>
                  <a:pt x="592" y="1783"/>
                  <a:pt x="585" y="1784"/>
                </a:cubicBezTo>
                <a:cubicBezTo>
                  <a:pt x="569" y="1787"/>
                  <a:pt x="553" y="1776"/>
                  <a:pt x="537" y="1772"/>
                </a:cubicBezTo>
                <a:cubicBezTo>
                  <a:pt x="517" y="1767"/>
                  <a:pt x="483" y="1742"/>
                  <a:pt x="483" y="1742"/>
                </a:cubicBezTo>
                <a:cubicBezTo>
                  <a:pt x="445" y="1755"/>
                  <a:pt x="432" y="1755"/>
                  <a:pt x="393" y="1742"/>
                </a:cubicBezTo>
                <a:cubicBezTo>
                  <a:pt x="300" y="1754"/>
                  <a:pt x="126" y="1732"/>
                  <a:pt x="51" y="1730"/>
                </a:cubicBezTo>
                <a:cubicBezTo>
                  <a:pt x="47" y="1724"/>
                  <a:pt x="35" y="1699"/>
                  <a:pt x="21" y="1706"/>
                </a:cubicBezTo>
                <a:cubicBezTo>
                  <a:pt x="0" y="1716"/>
                  <a:pt x="31" y="1740"/>
                  <a:pt x="3" y="1712"/>
                </a:cubicBezTo>
                <a:close/>
              </a:path>
            </a:pathLst>
          </a:custGeom>
          <a:blipFill rotWithShape="1">
            <a:blip r:embed="rId1"/>
            <a:stretch>
              <a:fillRect b="-387"/>
            </a:stretch>
          </a:blipFill>
          <a:ln w="9525">
            <a:noFill/>
          </a:ln>
        </p:spPr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9223" name="任意多边形 9222"/>
          <p:cNvSpPr/>
          <p:nvPr/>
        </p:nvSpPr>
        <p:spPr>
          <a:xfrm>
            <a:off x="971550" y="5400675"/>
            <a:ext cx="4105275" cy="1196975"/>
          </a:xfrm>
          <a:custGeom>
            <a:avLst/>
            <a:gdLst/>
            <a:ahLst/>
            <a:cxnLst/>
            <a:pathLst>
              <a:path w="6636" h="5685">
                <a:moveTo>
                  <a:pt x="3436" y="1206"/>
                </a:moveTo>
                <a:cubicBezTo>
                  <a:pt x="3297" y="1220"/>
                  <a:pt x="3227" y="1186"/>
                  <a:pt x="3184" y="1314"/>
                </a:cubicBezTo>
                <a:cubicBezTo>
                  <a:pt x="3178" y="1380"/>
                  <a:pt x="3194" y="1452"/>
                  <a:pt x="3166" y="1512"/>
                </a:cubicBezTo>
                <a:cubicBezTo>
                  <a:pt x="3148" y="1551"/>
                  <a:pt x="3058" y="1584"/>
                  <a:pt x="3058" y="1584"/>
                </a:cubicBezTo>
                <a:cubicBezTo>
                  <a:pt x="3052" y="1602"/>
                  <a:pt x="3045" y="1620"/>
                  <a:pt x="3040" y="1638"/>
                </a:cubicBezTo>
                <a:cubicBezTo>
                  <a:pt x="3027" y="1686"/>
                  <a:pt x="3051" y="1766"/>
                  <a:pt x="3004" y="1782"/>
                </a:cubicBezTo>
                <a:cubicBezTo>
                  <a:pt x="2968" y="1794"/>
                  <a:pt x="2896" y="1818"/>
                  <a:pt x="2896" y="1818"/>
                </a:cubicBezTo>
                <a:cubicBezTo>
                  <a:pt x="2884" y="1836"/>
                  <a:pt x="2865" y="1851"/>
                  <a:pt x="2860" y="1872"/>
                </a:cubicBezTo>
                <a:cubicBezTo>
                  <a:pt x="2846" y="1931"/>
                  <a:pt x="2880" y="2005"/>
                  <a:pt x="2842" y="2052"/>
                </a:cubicBezTo>
                <a:cubicBezTo>
                  <a:pt x="2811" y="2089"/>
                  <a:pt x="2746" y="2064"/>
                  <a:pt x="2698" y="2070"/>
                </a:cubicBezTo>
                <a:cubicBezTo>
                  <a:pt x="2662" y="2082"/>
                  <a:pt x="2626" y="2094"/>
                  <a:pt x="2590" y="2106"/>
                </a:cubicBezTo>
                <a:cubicBezTo>
                  <a:pt x="2572" y="2112"/>
                  <a:pt x="2536" y="2124"/>
                  <a:pt x="2536" y="2124"/>
                </a:cubicBezTo>
                <a:cubicBezTo>
                  <a:pt x="2524" y="2142"/>
                  <a:pt x="2515" y="2163"/>
                  <a:pt x="2500" y="2178"/>
                </a:cubicBezTo>
                <a:cubicBezTo>
                  <a:pt x="2438" y="2240"/>
                  <a:pt x="2448" y="2182"/>
                  <a:pt x="2410" y="2268"/>
                </a:cubicBezTo>
                <a:cubicBezTo>
                  <a:pt x="2357" y="2387"/>
                  <a:pt x="2399" y="2401"/>
                  <a:pt x="2302" y="2466"/>
                </a:cubicBezTo>
                <a:cubicBezTo>
                  <a:pt x="2245" y="2552"/>
                  <a:pt x="2273" y="2499"/>
                  <a:pt x="2230" y="2628"/>
                </a:cubicBezTo>
                <a:cubicBezTo>
                  <a:pt x="2223" y="2649"/>
                  <a:pt x="2194" y="2652"/>
                  <a:pt x="2176" y="2664"/>
                </a:cubicBezTo>
                <a:cubicBezTo>
                  <a:pt x="2164" y="2682"/>
                  <a:pt x="2157" y="2704"/>
                  <a:pt x="2140" y="2718"/>
                </a:cubicBezTo>
                <a:cubicBezTo>
                  <a:pt x="2095" y="2754"/>
                  <a:pt x="1985" y="2752"/>
                  <a:pt x="1924" y="2772"/>
                </a:cubicBezTo>
                <a:cubicBezTo>
                  <a:pt x="1899" y="2810"/>
                  <a:pt x="1876" y="2833"/>
                  <a:pt x="1870" y="2880"/>
                </a:cubicBezTo>
                <a:cubicBezTo>
                  <a:pt x="1860" y="2952"/>
                  <a:pt x="1881" y="3030"/>
                  <a:pt x="1852" y="3096"/>
                </a:cubicBezTo>
                <a:cubicBezTo>
                  <a:pt x="1835" y="3136"/>
                  <a:pt x="1744" y="3168"/>
                  <a:pt x="1744" y="3168"/>
                </a:cubicBezTo>
                <a:cubicBezTo>
                  <a:pt x="1688" y="3252"/>
                  <a:pt x="1662" y="3313"/>
                  <a:pt x="1582" y="3366"/>
                </a:cubicBezTo>
                <a:cubicBezTo>
                  <a:pt x="1489" y="3506"/>
                  <a:pt x="1524" y="3433"/>
                  <a:pt x="1474" y="3582"/>
                </a:cubicBezTo>
                <a:cubicBezTo>
                  <a:pt x="1467" y="3603"/>
                  <a:pt x="1447" y="3616"/>
                  <a:pt x="1438" y="3636"/>
                </a:cubicBezTo>
                <a:cubicBezTo>
                  <a:pt x="1423" y="3671"/>
                  <a:pt x="1434" y="3723"/>
                  <a:pt x="1402" y="3744"/>
                </a:cubicBezTo>
                <a:cubicBezTo>
                  <a:pt x="1278" y="3827"/>
                  <a:pt x="1335" y="3802"/>
                  <a:pt x="1240" y="3834"/>
                </a:cubicBezTo>
                <a:cubicBezTo>
                  <a:pt x="1214" y="3873"/>
                  <a:pt x="1176" y="3903"/>
                  <a:pt x="1150" y="3942"/>
                </a:cubicBezTo>
                <a:cubicBezTo>
                  <a:pt x="1046" y="4098"/>
                  <a:pt x="1250" y="3878"/>
                  <a:pt x="1078" y="4050"/>
                </a:cubicBezTo>
                <a:cubicBezTo>
                  <a:pt x="1044" y="4153"/>
                  <a:pt x="993" y="4183"/>
                  <a:pt x="898" y="4230"/>
                </a:cubicBezTo>
                <a:cubicBezTo>
                  <a:pt x="769" y="4423"/>
                  <a:pt x="970" y="4130"/>
                  <a:pt x="808" y="4338"/>
                </a:cubicBezTo>
                <a:cubicBezTo>
                  <a:pt x="756" y="4405"/>
                  <a:pt x="711" y="4483"/>
                  <a:pt x="664" y="4554"/>
                </a:cubicBezTo>
                <a:cubicBezTo>
                  <a:pt x="606" y="4641"/>
                  <a:pt x="631" y="4736"/>
                  <a:pt x="592" y="4824"/>
                </a:cubicBezTo>
                <a:cubicBezTo>
                  <a:pt x="582" y="4847"/>
                  <a:pt x="554" y="4858"/>
                  <a:pt x="538" y="4878"/>
                </a:cubicBezTo>
                <a:cubicBezTo>
                  <a:pt x="425" y="5023"/>
                  <a:pt x="517" y="4952"/>
                  <a:pt x="412" y="5022"/>
                </a:cubicBezTo>
                <a:cubicBezTo>
                  <a:pt x="384" y="5105"/>
                  <a:pt x="390" y="5115"/>
                  <a:pt x="286" y="5184"/>
                </a:cubicBezTo>
                <a:cubicBezTo>
                  <a:pt x="250" y="5208"/>
                  <a:pt x="178" y="5256"/>
                  <a:pt x="178" y="5256"/>
                </a:cubicBezTo>
                <a:cubicBezTo>
                  <a:pt x="120" y="5343"/>
                  <a:pt x="49" y="5426"/>
                  <a:pt x="16" y="5526"/>
                </a:cubicBezTo>
                <a:cubicBezTo>
                  <a:pt x="22" y="5568"/>
                  <a:pt x="0" y="5685"/>
                  <a:pt x="88" y="5670"/>
                </a:cubicBezTo>
                <a:cubicBezTo>
                  <a:pt x="109" y="5666"/>
                  <a:pt x="124" y="5646"/>
                  <a:pt x="142" y="5634"/>
                </a:cubicBezTo>
                <a:cubicBezTo>
                  <a:pt x="154" y="5616"/>
                  <a:pt x="169" y="5600"/>
                  <a:pt x="178" y="5580"/>
                </a:cubicBezTo>
                <a:cubicBezTo>
                  <a:pt x="193" y="5545"/>
                  <a:pt x="202" y="5508"/>
                  <a:pt x="214" y="5472"/>
                </a:cubicBezTo>
                <a:cubicBezTo>
                  <a:pt x="262" y="5327"/>
                  <a:pt x="213" y="5419"/>
                  <a:pt x="520" y="5400"/>
                </a:cubicBezTo>
                <a:cubicBezTo>
                  <a:pt x="586" y="5378"/>
                  <a:pt x="641" y="5367"/>
                  <a:pt x="700" y="5328"/>
                </a:cubicBezTo>
                <a:cubicBezTo>
                  <a:pt x="807" y="5168"/>
                  <a:pt x="721" y="5258"/>
                  <a:pt x="844" y="5184"/>
                </a:cubicBezTo>
                <a:cubicBezTo>
                  <a:pt x="881" y="5162"/>
                  <a:pt x="952" y="5112"/>
                  <a:pt x="952" y="5112"/>
                </a:cubicBezTo>
                <a:cubicBezTo>
                  <a:pt x="987" y="5007"/>
                  <a:pt x="943" y="5103"/>
                  <a:pt x="1024" y="5022"/>
                </a:cubicBezTo>
                <a:cubicBezTo>
                  <a:pt x="1052" y="4994"/>
                  <a:pt x="1047" y="4939"/>
                  <a:pt x="1078" y="4914"/>
                </a:cubicBezTo>
                <a:cubicBezTo>
                  <a:pt x="1097" y="4899"/>
                  <a:pt x="1125" y="4898"/>
                  <a:pt x="1150" y="4896"/>
                </a:cubicBezTo>
                <a:cubicBezTo>
                  <a:pt x="1300" y="4886"/>
                  <a:pt x="1450" y="4884"/>
                  <a:pt x="1600" y="4878"/>
                </a:cubicBezTo>
                <a:cubicBezTo>
                  <a:pt x="1644" y="4863"/>
                  <a:pt x="1673" y="4859"/>
                  <a:pt x="1708" y="4824"/>
                </a:cubicBezTo>
                <a:cubicBezTo>
                  <a:pt x="1723" y="4809"/>
                  <a:pt x="1729" y="4785"/>
                  <a:pt x="1744" y="4770"/>
                </a:cubicBezTo>
                <a:cubicBezTo>
                  <a:pt x="1759" y="4755"/>
                  <a:pt x="1781" y="4748"/>
                  <a:pt x="1798" y="4734"/>
                </a:cubicBezTo>
                <a:cubicBezTo>
                  <a:pt x="1818" y="4718"/>
                  <a:pt x="1832" y="4696"/>
                  <a:pt x="1852" y="4680"/>
                </a:cubicBezTo>
                <a:cubicBezTo>
                  <a:pt x="1886" y="4653"/>
                  <a:pt x="1960" y="4608"/>
                  <a:pt x="1960" y="4608"/>
                </a:cubicBezTo>
                <a:cubicBezTo>
                  <a:pt x="1966" y="4590"/>
                  <a:pt x="1964" y="4567"/>
                  <a:pt x="1978" y="4554"/>
                </a:cubicBezTo>
                <a:cubicBezTo>
                  <a:pt x="2058" y="4483"/>
                  <a:pt x="2171" y="4451"/>
                  <a:pt x="2248" y="4374"/>
                </a:cubicBezTo>
                <a:cubicBezTo>
                  <a:pt x="2263" y="4359"/>
                  <a:pt x="2268" y="4334"/>
                  <a:pt x="2284" y="4320"/>
                </a:cubicBezTo>
                <a:cubicBezTo>
                  <a:pt x="2317" y="4292"/>
                  <a:pt x="2392" y="4248"/>
                  <a:pt x="2392" y="4248"/>
                </a:cubicBezTo>
                <a:cubicBezTo>
                  <a:pt x="2497" y="4091"/>
                  <a:pt x="2556" y="4120"/>
                  <a:pt x="2734" y="4104"/>
                </a:cubicBezTo>
                <a:cubicBezTo>
                  <a:pt x="2819" y="4061"/>
                  <a:pt x="2905" y="4011"/>
                  <a:pt x="2986" y="3960"/>
                </a:cubicBezTo>
                <a:cubicBezTo>
                  <a:pt x="3111" y="3882"/>
                  <a:pt x="3006" y="3923"/>
                  <a:pt x="3112" y="3888"/>
                </a:cubicBezTo>
                <a:cubicBezTo>
                  <a:pt x="3160" y="3852"/>
                  <a:pt x="3206" y="3813"/>
                  <a:pt x="3256" y="3780"/>
                </a:cubicBezTo>
                <a:cubicBezTo>
                  <a:pt x="3292" y="3756"/>
                  <a:pt x="3364" y="3708"/>
                  <a:pt x="3364" y="3708"/>
                </a:cubicBezTo>
                <a:cubicBezTo>
                  <a:pt x="3449" y="3581"/>
                  <a:pt x="3338" y="3734"/>
                  <a:pt x="3472" y="3600"/>
                </a:cubicBezTo>
                <a:cubicBezTo>
                  <a:pt x="3606" y="3466"/>
                  <a:pt x="3453" y="3577"/>
                  <a:pt x="3580" y="3492"/>
                </a:cubicBezTo>
                <a:cubicBezTo>
                  <a:pt x="3604" y="3456"/>
                  <a:pt x="3621" y="3415"/>
                  <a:pt x="3652" y="3384"/>
                </a:cubicBezTo>
                <a:cubicBezTo>
                  <a:pt x="3686" y="3350"/>
                  <a:pt x="3722" y="3321"/>
                  <a:pt x="3742" y="3276"/>
                </a:cubicBezTo>
                <a:cubicBezTo>
                  <a:pt x="3757" y="3241"/>
                  <a:pt x="3766" y="3204"/>
                  <a:pt x="3778" y="3168"/>
                </a:cubicBezTo>
                <a:cubicBezTo>
                  <a:pt x="3787" y="3140"/>
                  <a:pt x="3827" y="3134"/>
                  <a:pt x="3850" y="3114"/>
                </a:cubicBezTo>
                <a:cubicBezTo>
                  <a:pt x="3869" y="3097"/>
                  <a:pt x="3883" y="3075"/>
                  <a:pt x="3904" y="3060"/>
                </a:cubicBezTo>
                <a:cubicBezTo>
                  <a:pt x="3991" y="2998"/>
                  <a:pt x="3952" y="3045"/>
                  <a:pt x="4030" y="3006"/>
                </a:cubicBezTo>
                <a:cubicBezTo>
                  <a:pt x="4117" y="2962"/>
                  <a:pt x="4144" y="2936"/>
                  <a:pt x="4246" y="2916"/>
                </a:cubicBezTo>
                <a:cubicBezTo>
                  <a:pt x="4354" y="2862"/>
                  <a:pt x="4471" y="2837"/>
                  <a:pt x="4588" y="2808"/>
                </a:cubicBezTo>
                <a:cubicBezTo>
                  <a:pt x="4614" y="2801"/>
                  <a:pt x="4635" y="2781"/>
                  <a:pt x="4660" y="2772"/>
                </a:cubicBezTo>
                <a:cubicBezTo>
                  <a:pt x="4683" y="2763"/>
                  <a:pt x="4708" y="2760"/>
                  <a:pt x="4732" y="2754"/>
                </a:cubicBezTo>
                <a:cubicBezTo>
                  <a:pt x="4804" y="2706"/>
                  <a:pt x="4876" y="2658"/>
                  <a:pt x="4948" y="2610"/>
                </a:cubicBezTo>
                <a:cubicBezTo>
                  <a:pt x="4966" y="2598"/>
                  <a:pt x="4981" y="2581"/>
                  <a:pt x="5002" y="2574"/>
                </a:cubicBezTo>
                <a:cubicBezTo>
                  <a:pt x="5079" y="2548"/>
                  <a:pt x="5038" y="2561"/>
                  <a:pt x="5128" y="2538"/>
                </a:cubicBezTo>
                <a:cubicBezTo>
                  <a:pt x="5146" y="2526"/>
                  <a:pt x="5165" y="2516"/>
                  <a:pt x="5182" y="2502"/>
                </a:cubicBezTo>
                <a:cubicBezTo>
                  <a:pt x="5202" y="2486"/>
                  <a:pt x="5215" y="2463"/>
                  <a:pt x="5236" y="2448"/>
                </a:cubicBezTo>
                <a:cubicBezTo>
                  <a:pt x="5275" y="2420"/>
                  <a:pt x="5322" y="2403"/>
                  <a:pt x="5362" y="2376"/>
                </a:cubicBezTo>
                <a:cubicBezTo>
                  <a:pt x="5368" y="2328"/>
                  <a:pt x="5362" y="2277"/>
                  <a:pt x="5380" y="2232"/>
                </a:cubicBezTo>
                <a:cubicBezTo>
                  <a:pt x="5388" y="2212"/>
                  <a:pt x="5420" y="2213"/>
                  <a:pt x="5434" y="2196"/>
                </a:cubicBezTo>
                <a:cubicBezTo>
                  <a:pt x="5446" y="2181"/>
                  <a:pt x="5441" y="2158"/>
                  <a:pt x="5452" y="2142"/>
                </a:cubicBezTo>
                <a:cubicBezTo>
                  <a:pt x="5466" y="2121"/>
                  <a:pt x="5488" y="2106"/>
                  <a:pt x="5506" y="2088"/>
                </a:cubicBezTo>
                <a:cubicBezTo>
                  <a:pt x="5520" y="2047"/>
                  <a:pt x="5511" y="1993"/>
                  <a:pt x="5542" y="1962"/>
                </a:cubicBezTo>
                <a:cubicBezTo>
                  <a:pt x="5573" y="1931"/>
                  <a:pt x="5628" y="1943"/>
                  <a:pt x="5668" y="1926"/>
                </a:cubicBezTo>
                <a:cubicBezTo>
                  <a:pt x="5767" y="1884"/>
                  <a:pt x="5806" y="1870"/>
                  <a:pt x="5920" y="1854"/>
                </a:cubicBezTo>
                <a:cubicBezTo>
                  <a:pt x="5956" y="1842"/>
                  <a:pt x="5992" y="1830"/>
                  <a:pt x="6028" y="1818"/>
                </a:cubicBezTo>
                <a:cubicBezTo>
                  <a:pt x="6069" y="1804"/>
                  <a:pt x="6100" y="1770"/>
                  <a:pt x="6136" y="1746"/>
                </a:cubicBezTo>
                <a:cubicBezTo>
                  <a:pt x="6213" y="1695"/>
                  <a:pt x="6290" y="1648"/>
                  <a:pt x="6370" y="1602"/>
                </a:cubicBezTo>
                <a:cubicBezTo>
                  <a:pt x="6393" y="1589"/>
                  <a:pt x="6419" y="1580"/>
                  <a:pt x="6442" y="1566"/>
                </a:cubicBezTo>
                <a:cubicBezTo>
                  <a:pt x="6479" y="1544"/>
                  <a:pt x="6550" y="1494"/>
                  <a:pt x="6550" y="1494"/>
                </a:cubicBezTo>
                <a:cubicBezTo>
                  <a:pt x="6636" y="1365"/>
                  <a:pt x="6633" y="1425"/>
                  <a:pt x="6604" y="1296"/>
                </a:cubicBezTo>
                <a:cubicBezTo>
                  <a:pt x="6599" y="1272"/>
                  <a:pt x="6610" y="1229"/>
                  <a:pt x="6586" y="1224"/>
                </a:cubicBezTo>
                <a:cubicBezTo>
                  <a:pt x="6445" y="1196"/>
                  <a:pt x="6298" y="1212"/>
                  <a:pt x="6154" y="1206"/>
                </a:cubicBezTo>
                <a:cubicBezTo>
                  <a:pt x="6073" y="1186"/>
                  <a:pt x="6045" y="1187"/>
                  <a:pt x="5974" y="1116"/>
                </a:cubicBezTo>
                <a:cubicBezTo>
                  <a:pt x="5940" y="1082"/>
                  <a:pt x="5911" y="1046"/>
                  <a:pt x="5866" y="1026"/>
                </a:cubicBezTo>
                <a:cubicBezTo>
                  <a:pt x="5831" y="1011"/>
                  <a:pt x="5794" y="1002"/>
                  <a:pt x="5758" y="990"/>
                </a:cubicBezTo>
                <a:cubicBezTo>
                  <a:pt x="5740" y="984"/>
                  <a:pt x="5704" y="972"/>
                  <a:pt x="5704" y="972"/>
                </a:cubicBezTo>
                <a:cubicBezTo>
                  <a:pt x="5467" y="1012"/>
                  <a:pt x="5549" y="968"/>
                  <a:pt x="5434" y="1044"/>
                </a:cubicBezTo>
                <a:cubicBezTo>
                  <a:pt x="5423" y="1061"/>
                  <a:pt x="5379" y="1141"/>
                  <a:pt x="5344" y="1134"/>
                </a:cubicBezTo>
                <a:cubicBezTo>
                  <a:pt x="5323" y="1130"/>
                  <a:pt x="5320" y="1098"/>
                  <a:pt x="5308" y="1080"/>
                </a:cubicBezTo>
                <a:cubicBezTo>
                  <a:pt x="5377" y="872"/>
                  <a:pt x="5553" y="913"/>
                  <a:pt x="5740" y="900"/>
                </a:cubicBezTo>
                <a:cubicBezTo>
                  <a:pt x="5785" y="764"/>
                  <a:pt x="5724" y="932"/>
                  <a:pt x="5794" y="792"/>
                </a:cubicBezTo>
                <a:cubicBezTo>
                  <a:pt x="5802" y="775"/>
                  <a:pt x="5803" y="755"/>
                  <a:pt x="5812" y="738"/>
                </a:cubicBezTo>
                <a:cubicBezTo>
                  <a:pt x="5833" y="700"/>
                  <a:pt x="5870" y="671"/>
                  <a:pt x="5884" y="630"/>
                </a:cubicBezTo>
                <a:cubicBezTo>
                  <a:pt x="5909" y="555"/>
                  <a:pt x="5886" y="587"/>
                  <a:pt x="5956" y="540"/>
                </a:cubicBezTo>
                <a:cubicBezTo>
                  <a:pt x="5968" y="522"/>
                  <a:pt x="5975" y="500"/>
                  <a:pt x="5992" y="486"/>
                </a:cubicBezTo>
                <a:cubicBezTo>
                  <a:pt x="6007" y="474"/>
                  <a:pt x="6029" y="476"/>
                  <a:pt x="6046" y="468"/>
                </a:cubicBezTo>
                <a:cubicBezTo>
                  <a:pt x="6065" y="458"/>
                  <a:pt x="6082" y="444"/>
                  <a:pt x="6100" y="432"/>
                </a:cubicBezTo>
                <a:cubicBezTo>
                  <a:pt x="6112" y="414"/>
                  <a:pt x="6118" y="390"/>
                  <a:pt x="6136" y="378"/>
                </a:cubicBezTo>
                <a:cubicBezTo>
                  <a:pt x="6157" y="364"/>
                  <a:pt x="6189" y="376"/>
                  <a:pt x="6208" y="360"/>
                </a:cubicBezTo>
                <a:cubicBezTo>
                  <a:pt x="6272" y="304"/>
                  <a:pt x="6289" y="212"/>
                  <a:pt x="6334" y="144"/>
                </a:cubicBezTo>
                <a:cubicBezTo>
                  <a:pt x="6312" y="56"/>
                  <a:pt x="6316" y="30"/>
                  <a:pt x="6226" y="0"/>
                </a:cubicBezTo>
                <a:cubicBezTo>
                  <a:pt x="6195" y="4"/>
                  <a:pt x="6089" y="12"/>
                  <a:pt x="6046" y="36"/>
                </a:cubicBezTo>
                <a:cubicBezTo>
                  <a:pt x="6008" y="57"/>
                  <a:pt x="5938" y="108"/>
                  <a:pt x="5938" y="108"/>
                </a:cubicBezTo>
                <a:cubicBezTo>
                  <a:pt x="5866" y="216"/>
                  <a:pt x="5876" y="231"/>
                  <a:pt x="5758" y="270"/>
                </a:cubicBezTo>
                <a:cubicBezTo>
                  <a:pt x="5746" y="288"/>
                  <a:pt x="5740" y="313"/>
                  <a:pt x="5722" y="324"/>
                </a:cubicBezTo>
                <a:cubicBezTo>
                  <a:pt x="5690" y="344"/>
                  <a:pt x="5650" y="348"/>
                  <a:pt x="5614" y="360"/>
                </a:cubicBezTo>
                <a:cubicBezTo>
                  <a:pt x="5593" y="367"/>
                  <a:pt x="5580" y="387"/>
                  <a:pt x="5560" y="396"/>
                </a:cubicBezTo>
                <a:cubicBezTo>
                  <a:pt x="5537" y="406"/>
                  <a:pt x="5512" y="408"/>
                  <a:pt x="5488" y="414"/>
                </a:cubicBezTo>
                <a:cubicBezTo>
                  <a:pt x="5445" y="443"/>
                  <a:pt x="5411" y="460"/>
                  <a:pt x="5380" y="504"/>
                </a:cubicBezTo>
                <a:cubicBezTo>
                  <a:pt x="5297" y="620"/>
                  <a:pt x="5396" y="541"/>
                  <a:pt x="5290" y="612"/>
                </a:cubicBezTo>
                <a:cubicBezTo>
                  <a:pt x="5215" y="724"/>
                  <a:pt x="5155" y="832"/>
                  <a:pt x="5074" y="936"/>
                </a:cubicBezTo>
                <a:cubicBezTo>
                  <a:pt x="5029" y="994"/>
                  <a:pt x="5027" y="1059"/>
                  <a:pt x="4948" y="1062"/>
                </a:cubicBezTo>
                <a:cubicBezTo>
                  <a:pt x="4618" y="1073"/>
                  <a:pt x="4288" y="1074"/>
                  <a:pt x="3958" y="1080"/>
                </a:cubicBezTo>
                <a:cubicBezTo>
                  <a:pt x="3801" y="1132"/>
                  <a:pt x="3651" y="1111"/>
                  <a:pt x="3490" y="1098"/>
                </a:cubicBezTo>
                <a:cubicBezTo>
                  <a:pt x="3448" y="1104"/>
                  <a:pt x="3398" y="1091"/>
                  <a:pt x="3364" y="1116"/>
                </a:cubicBezTo>
                <a:cubicBezTo>
                  <a:pt x="3340" y="1134"/>
                  <a:pt x="3327" y="1182"/>
                  <a:pt x="3346" y="1206"/>
                </a:cubicBezTo>
                <a:cubicBezTo>
                  <a:pt x="3365" y="1229"/>
                  <a:pt x="3406" y="1206"/>
                  <a:pt x="3436" y="1206"/>
                </a:cubicBezTo>
                <a:close/>
              </a:path>
            </a:pathLst>
          </a:custGeom>
          <a:gradFill rotWithShape="1">
            <a:gsLst>
              <a:gs pos="0">
                <a:srgbClr val="003300"/>
              </a:gs>
              <a:gs pos="100000">
                <a:srgbClr val="001800"/>
              </a:gs>
            </a:gsLst>
            <a:lin ang="54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9" name="矩形 9223" descr="褐色大理石"/>
          <p:cNvSpPr/>
          <p:nvPr/>
        </p:nvSpPr>
        <p:spPr>
          <a:xfrm rot="5400000">
            <a:off x="4305300" y="4843463"/>
            <a:ext cx="960438" cy="142875"/>
          </a:xfrm>
          <a:prstGeom prst="rect">
            <a:avLst/>
          </a:prstGeom>
          <a:blipFill rotWithShape="1">
            <a:blip r:embed="rId2"/>
          </a:blipFill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5" name="任意多边形 9224"/>
          <p:cNvSpPr/>
          <p:nvPr/>
        </p:nvSpPr>
        <p:spPr>
          <a:xfrm rot="10800000">
            <a:off x="4140200" y="5489575"/>
            <a:ext cx="1303338" cy="1368425"/>
          </a:xfrm>
          <a:custGeom>
            <a:avLst/>
            <a:gdLst/>
            <a:ahLst/>
            <a:cxnLst/>
            <a:pathLst>
              <a:path w="1457" h="2155">
                <a:moveTo>
                  <a:pt x="0" y="1639"/>
                </a:moveTo>
                <a:cubicBezTo>
                  <a:pt x="73" y="1629"/>
                  <a:pt x="19" y="1634"/>
                  <a:pt x="66" y="1603"/>
                </a:cubicBezTo>
                <a:cubicBezTo>
                  <a:pt x="67" y="1596"/>
                  <a:pt x="75" y="1545"/>
                  <a:pt x="78" y="1543"/>
                </a:cubicBezTo>
                <a:cubicBezTo>
                  <a:pt x="81" y="1541"/>
                  <a:pt x="109" y="1555"/>
                  <a:pt x="120" y="1561"/>
                </a:cubicBezTo>
                <a:cubicBezTo>
                  <a:pt x="130" y="1559"/>
                  <a:pt x="142" y="1562"/>
                  <a:pt x="150" y="1555"/>
                </a:cubicBezTo>
                <a:cubicBezTo>
                  <a:pt x="180" y="1530"/>
                  <a:pt x="133" y="1517"/>
                  <a:pt x="120" y="1513"/>
                </a:cubicBezTo>
                <a:cubicBezTo>
                  <a:pt x="113" y="1478"/>
                  <a:pt x="103" y="1442"/>
                  <a:pt x="120" y="1405"/>
                </a:cubicBezTo>
                <a:cubicBezTo>
                  <a:pt x="125" y="1394"/>
                  <a:pt x="156" y="1393"/>
                  <a:pt x="156" y="1393"/>
                </a:cubicBezTo>
                <a:cubicBezTo>
                  <a:pt x="158" y="1377"/>
                  <a:pt x="154" y="1359"/>
                  <a:pt x="162" y="1345"/>
                </a:cubicBezTo>
                <a:cubicBezTo>
                  <a:pt x="166" y="1338"/>
                  <a:pt x="180" y="1344"/>
                  <a:pt x="186" y="1339"/>
                </a:cubicBezTo>
                <a:cubicBezTo>
                  <a:pt x="196" y="1331"/>
                  <a:pt x="197" y="1314"/>
                  <a:pt x="204" y="1303"/>
                </a:cubicBezTo>
                <a:cubicBezTo>
                  <a:pt x="159" y="1273"/>
                  <a:pt x="151" y="1313"/>
                  <a:pt x="162" y="1249"/>
                </a:cubicBezTo>
                <a:cubicBezTo>
                  <a:pt x="193" y="1259"/>
                  <a:pt x="186" y="1275"/>
                  <a:pt x="216" y="1255"/>
                </a:cubicBezTo>
                <a:cubicBezTo>
                  <a:pt x="214" y="1245"/>
                  <a:pt x="216" y="1233"/>
                  <a:pt x="210" y="1225"/>
                </a:cubicBezTo>
                <a:cubicBezTo>
                  <a:pt x="206" y="1220"/>
                  <a:pt x="196" y="1223"/>
                  <a:pt x="192" y="1219"/>
                </a:cubicBezTo>
                <a:cubicBezTo>
                  <a:pt x="188" y="1215"/>
                  <a:pt x="188" y="1207"/>
                  <a:pt x="186" y="1201"/>
                </a:cubicBezTo>
                <a:cubicBezTo>
                  <a:pt x="188" y="1189"/>
                  <a:pt x="183" y="1174"/>
                  <a:pt x="192" y="1165"/>
                </a:cubicBezTo>
                <a:cubicBezTo>
                  <a:pt x="201" y="1156"/>
                  <a:pt x="225" y="1171"/>
                  <a:pt x="228" y="1159"/>
                </a:cubicBezTo>
                <a:cubicBezTo>
                  <a:pt x="241" y="1109"/>
                  <a:pt x="232" y="1055"/>
                  <a:pt x="234" y="1003"/>
                </a:cubicBezTo>
                <a:cubicBezTo>
                  <a:pt x="316" y="1030"/>
                  <a:pt x="269" y="952"/>
                  <a:pt x="318" y="919"/>
                </a:cubicBezTo>
                <a:cubicBezTo>
                  <a:pt x="320" y="913"/>
                  <a:pt x="324" y="907"/>
                  <a:pt x="324" y="901"/>
                </a:cubicBezTo>
                <a:cubicBezTo>
                  <a:pt x="324" y="895"/>
                  <a:pt x="317" y="889"/>
                  <a:pt x="318" y="883"/>
                </a:cubicBezTo>
                <a:cubicBezTo>
                  <a:pt x="319" y="870"/>
                  <a:pt x="330" y="847"/>
                  <a:pt x="330" y="847"/>
                </a:cubicBezTo>
                <a:cubicBezTo>
                  <a:pt x="320" y="806"/>
                  <a:pt x="334" y="813"/>
                  <a:pt x="372" y="805"/>
                </a:cubicBezTo>
                <a:cubicBezTo>
                  <a:pt x="382" y="775"/>
                  <a:pt x="368" y="756"/>
                  <a:pt x="402" y="745"/>
                </a:cubicBezTo>
                <a:cubicBezTo>
                  <a:pt x="404" y="725"/>
                  <a:pt x="402" y="655"/>
                  <a:pt x="426" y="631"/>
                </a:cubicBezTo>
                <a:cubicBezTo>
                  <a:pt x="436" y="621"/>
                  <a:pt x="462" y="607"/>
                  <a:pt x="462" y="607"/>
                </a:cubicBezTo>
                <a:cubicBezTo>
                  <a:pt x="482" y="547"/>
                  <a:pt x="430" y="502"/>
                  <a:pt x="504" y="487"/>
                </a:cubicBezTo>
                <a:cubicBezTo>
                  <a:pt x="515" y="281"/>
                  <a:pt x="491" y="422"/>
                  <a:pt x="540" y="349"/>
                </a:cubicBezTo>
                <a:cubicBezTo>
                  <a:pt x="542" y="331"/>
                  <a:pt x="536" y="310"/>
                  <a:pt x="546" y="295"/>
                </a:cubicBezTo>
                <a:cubicBezTo>
                  <a:pt x="550" y="288"/>
                  <a:pt x="603" y="279"/>
                  <a:pt x="612" y="277"/>
                </a:cubicBezTo>
                <a:cubicBezTo>
                  <a:pt x="624" y="281"/>
                  <a:pt x="695" y="289"/>
                  <a:pt x="654" y="259"/>
                </a:cubicBezTo>
                <a:cubicBezTo>
                  <a:pt x="638" y="248"/>
                  <a:pt x="616" y="246"/>
                  <a:pt x="600" y="235"/>
                </a:cubicBezTo>
                <a:cubicBezTo>
                  <a:pt x="594" y="218"/>
                  <a:pt x="593" y="193"/>
                  <a:pt x="612" y="181"/>
                </a:cubicBezTo>
                <a:cubicBezTo>
                  <a:pt x="623" y="174"/>
                  <a:pt x="648" y="169"/>
                  <a:pt x="648" y="169"/>
                </a:cubicBezTo>
                <a:cubicBezTo>
                  <a:pt x="666" y="175"/>
                  <a:pt x="684" y="181"/>
                  <a:pt x="702" y="187"/>
                </a:cubicBezTo>
                <a:cubicBezTo>
                  <a:pt x="708" y="189"/>
                  <a:pt x="720" y="193"/>
                  <a:pt x="720" y="193"/>
                </a:cubicBezTo>
                <a:cubicBezTo>
                  <a:pt x="738" y="166"/>
                  <a:pt x="724" y="138"/>
                  <a:pt x="756" y="127"/>
                </a:cubicBezTo>
                <a:cubicBezTo>
                  <a:pt x="752" y="115"/>
                  <a:pt x="748" y="103"/>
                  <a:pt x="744" y="91"/>
                </a:cubicBezTo>
                <a:cubicBezTo>
                  <a:pt x="742" y="85"/>
                  <a:pt x="738" y="73"/>
                  <a:pt x="738" y="73"/>
                </a:cubicBezTo>
                <a:cubicBezTo>
                  <a:pt x="744" y="33"/>
                  <a:pt x="742" y="22"/>
                  <a:pt x="774" y="1"/>
                </a:cubicBezTo>
                <a:cubicBezTo>
                  <a:pt x="784" y="3"/>
                  <a:pt x="797" y="0"/>
                  <a:pt x="804" y="7"/>
                </a:cubicBezTo>
                <a:cubicBezTo>
                  <a:pt x="858" y="61"/>
                  <a:pt x="778" y="34"/>
                  <a:pt x="840" y="49"/>
                </a:cubicBezTo>
                <a:cubicBezTo>
                  <a:pt x="834" y="85"/>
                  <a:pt x="833" y="95"/>
                  <a:pt x="804" y="115"/>
                </a:cubicBezTo>
                <a:cubicBezTo>
                  <a:pt x="794" y="146"/>
                  <a:pt x="806" y="148"/>
                  <a:pt x="834" y="157"/>
                </a:cubicBezTo>
                <a:cubicBezTo>
                  <a:pt x="841" y="186"/>
                  <a:pt x="850" y="204"/>
                  <a:pt x="882" y="193"/>
                </a:cubicBezTo>
                <a:cubicBezTo>
                  <a:pt x="910" y="202"/>
                  <a:pt x="930" y="207"/>
                  <a:pt x="954" y="223"/>
                </a:cubicBezTo>
                <a:cubicBezTo>
                  <a:pt x="948" y="227"/>
                  <a:pt x="943" y="232"/>
                  <a:pt x="936" y="235"/>
                </a:cubicBezTo>
                <a:cubicBezTo>
                  <a:pt x="928" y="238"/>
                  <a:pt x="912" y="233"/>
                  <a:pt x="912" y="241"/>
                </a:cubicBezTo>
                <a:cubicBezTo>
                  <a:pt x="912" y="250"/>
                  <a:pt x="928" y="250"/>
                  <a:pt x="936" y="253"/>
                </a:cubicBezTo>
                <a:cubicBezTo>
                  <a:pt x="948" y="258"/>
                  <a:pt x="960" y="261"/>
                  <a:pt x="972" y="265"/>
                </a:cubicBezTo>
                <a:cubicBezTo>
                  <a:pt x="978" y="267"/>
                  <a:pt x="990" y="271"/>
                  <a:pt x="990" y="271"/>
                </a:cubicBezTo>
                <a:cubicBezTo>
                  <a:pt x="992" y="279"/>
                  <a:pt x="993" y="287"/>
                  <a:pt x="996" y="295"/>
                </a:cubicBezTo>
                <a:cubicBezTo>
                  <a:pt x="999" y="302"/>
                  <a:pt x="1009" y="306"/>
                  <a:pt x="1008" y="313"/>
                </a:cubicBezTo>
                <a:cubicBezTo>
                  <a:pt x="1006" y="325"/>
                  <a:pt x="955" y="333"/>
                  <a:pt x="942" y="337"/>
                </a:cubicBezTo>
                <a:cubicBezTo>
                  <a:pt x="937" y="351"/>
                  <a:pt x="943" y="372"/>
                  <a:pt x="930" y="379"/>
                </a:cubicBezTo>
                <a:cubicBezTo>
                  <a:pt x="924" y="382"/>
                  <a:pt x="918" y="370"/>
                  <a:pt x="912" y="367"/>
                </a:cubicBezTo>
                <a:cubicBezTo>
                  <a:pt x="906" y="364"/>
                  <a:pt x="900" y="363"/>
                  <a:pt x="894" y="361"/>
                </a:cubicBezTo>
                <a:cubicBezTo>
                  <a:pt x="888" y="363"/>
                  <a:pt x="878" y="361"/>
                  <a:pt x="876" y="367"/>
                </a:cubicBezTo>
                <a:cubicBezTo>
                  <a:pt x="873" y="375"/>
                  <a:pt x="874" y="389"/>
                  <a:pt x="882" y="391"/>
                </a:cubicBezTo>
                <a:cubicBezTo>
                  <a:pt x="894" y="394"/>
                  <a:pt x="918" y="379"/>
                  <a:pt x="918" y="379"/>
                </a:cubicBezTo>
                <a:cubicBezTo>
                  <a:pt x="975" y="384"/>
                  <a:pt x="1010" y="390"/>
                  <a:pt x="1056" y="421"/>
                </a:cubicBezTo>
                <a:cubicBezTo>
                  <a:pt x="1048" y="446"/>
                  <a:pt x="1034" y="471"/>
                  <a:pt x="1020" y="493"/>
                </a:cubicBezTo>
                <a:cubicBezTo>
                  <a:pt x="1033" y="532"/>
                  <a:pt x="1015" y="494"/>
                  <a:pt x="1044" y="517"/>
                </a:cubicBezTo>
                <a:cubicBezTo>
                  <a:pt x="1055" y="525"/>
                  <a:pt x="1063" y="555"/>
                  <a:pt x="1050" y="517"/>
                </a:cubicBezTo>
                <a:cubicBezTo>
                  <a:pt x="1042" y="542"/>
                  <a:pt x="1041" y="556"/>
                  <a:pt x="1068" y="565"/>
                </a:cubicBezTo>
                <a:cubicBezTo>
                  <a:pt x="1083" y="588"/>
                  <a:pt x="1089" y="610"/>
                  <a:pt x="1116" y="619"/>
                </a:cubicBezTo>
                <a:cubicBezTo>
                  <a:pt x="1114" y="633"/>
                  <a:pt x="1114" y="647"/>
                  <a:pt x="1110" y="661"/>
                </a:cubicBezTo>
                <a:cubicBezTo>
                  <a:pt x="1108" y="668"/>
                  <a:pt x="1100" y="672"/>
                  <a:pt x="1098" y="679"/>
                </a:cubicBezTo>
                <a:cubicBezTo>
                  <a:pt x="1090" y="707"/>
                  <a:pt x="1086" y="745"/>
                  <a:pt x="1080" y="775"/>
                </a:cubicBezTo>
                <a:cubicBezTo>
                  <a:pt x="1126" y="784"/>
                  <a:pt x="1124" y="805"/>
                  <a:pt x="1134" y="757"/>
                </a:cubicBezTo>
                <a:cubicBezTo>
                  <a:pt x="1140" y="763"/>
                  <a:pt x="1145" y="770"/>
                  <a:pt x="1152" y="775"/>
                </a:cubicBezTo>
                <a:cubicBezTo>
                  <a:pt x="1157" y="779"/>
                  <a:pt x="1169" y="775"/>
                  <a:pt x="1170" y="781"/>
                </a:cubicBezTo>
                <a:cubicBezTo>
                  <a:pt x="1172" y="794"/>
                  <a:pt x="1158" y="817"/>
                  <a:pt x="1158" y="817"/>
                </a:cubicBezTo>
                <a:cubicBezTo>
                  <a:pt x="1178" y="847"/>
                  <a:pt x="1205" y="866"/>
                  <a:pt x="1224" y="895"/>
                </a:cubicBezTo>
                <a:cubicBezTo>
                  <a:pt x="1215" y="922"/>
                  <a:pt x="1227" y="947"/>
                  <a:pt x="1236" y="973"/>
                </a:cubicBezTo>
                <a:cubicBezTo>
                  <a:pt x="1230" y="997"/>
                  <a:pt x="1205" y="1028"/>
                  <a:pt x="1242" y="1003"/>
                </a:cubicBezTo>
                <a:cubicBezTo>
                  <a:pt x="1268" y="1008"/>
                  <a:pt x="1310" y="1002"/>
                  <a:pt x="1272" y="1027"/>
                </a:cubicBezTo>
                <a:cubicBezTo>
                  <a:pt x="1267" y="1042"/>
                  <a:pt x="1254" y="1076"/>
                  <a:pt x="1260" y="1087"/>
                </a:cubicBezTo>
                <a:cubicBezTo>
                  <a:pt x="1266" y="1099"/>
                  <a:pt x="1284" y="1100"/>
                  <a:pt x="1296" y="1105"/>
                </a:cubicBezTo>
                <a:cubicBezTo>
                  <a:pt x="1319" y="1115"/>
                  <a:pt x="1340" y="1127"/>
                  <a:pt x="1362" y="1141"/>
                </a:cubicBezTo>
                <a:cubicBezTo>
                  <a:pt x="1356" y="1145"/>
                  <a:pt x="1349" y="1148"/>
                  <a:pt x="1344" y="1153"/>
                </a:cubicBezTo>
                <a:cubicBezTo>
                  <a:pt x="1335" y="1164"/>
                  <a:pt x="1320" y="1189"/>
                  <a:pt x="1320" y="1189"/>
                </a:cubicBezTo>
                <a:cubicBezTo>
                  <a:pt x="1334" y="1232"/>
                  <a:pt x="1313" y="1228"/>
                  <a:pt x="1278" y="1237"/>
                </a:cubicBezTo>
                <a:cubicBezTo>
                  <a:pt x="1278" y="1237"/>
                  <a:pt x="1290" y="1233"/>
                  <a:pt x="1296" y="1231"/>
                </a:cubicBezTo>
                <a:cubicBezTo>
                  <a:pt x="1328" y="1242"/>
                  <a:pt x="1306" y="1250"/>
                  <a:pt x="1338" y="1261"/>
                </a:cubicBezTo>
                <a:cubicBezTo>
                  <a:pt x="1332" y="1263"/>
                  <a:pt x="1324" y="1271"/>
                  <a:pt x="1320" y="1267"/>
                </a:cubicBezTo>
                <a:cubicBezTo>
                  <a:pt x="1311" y="1258"/>
                  <a:pt x="1301" y="1211"/>
                  <a:pt x="1296" y="1195"/>
                </a:cubicBezTo>
                <a:cubicBezTo>
                  <a:pt x="1291" y="1181"/>
                  <a:pt x="1272" y="1159"/>
                  <a:pt x="1272" y="1159"/>
                </a:cubicBezTo>
                <a:cubicBezTo>
                  <a:pt x="1270" y="1165"/>
                  <a:pt x="1265" y="1171"/>
                  <a:pt x="1266" y="1177"/>
                </a:cubicBezTo>
                <a:cubicBezTo>
                  <a:pt x="1267" y="1190"/>
                  <a:pt x="1274" y="1201"/>
                  <a:pt x="1278" y="1213"/>
                </a:cubicBezTo>
                <a:cubicBezTo>
                  <a:pt x="1282" y="1225"/>
                  <a:pt x="1277" y="1239"/>
                  <a:pt x="1284" y="1249"/>
                </a:cubicBezTo>
                <a:cubicBezTo>
                  <a:pt x="1289" y="1256"/>
                  <a:pt x="1300" y="1252"/>
                  <a:pt x="1308" y="1255"/>
                </a:cubicBezTo>
                <a:cubicBezTo>
                  <a:pt x="1330" y="1263"/>
                  <a:pt x="1351" y="1271"/>
                  <a:pt x="1374" y="1279"/>
                </a:cubicBezTo>
                <a:cubicBezTo>
                  <a:pt x="1355" y="1335"/>
                  <a:pt x="1349" y="1340"/>
                  <a:pt x="1290" y="1351"/>
                </a:cubicBezTo>
                <a:cubicBezTo>
                  <a:pt x="1269" y="1355"/>
                  <a:pt x="1230" y="1369"/>
                  <a:pt x="1230" y="1369"/>
                </a:cubicBezTo>
                <a:cubicBezTo>
                  <a:pt x="1278" y="1385"/>
                  <a:pt x="1218" y="1369"/>
                  <a:pt x="1266" y="1369"/>
                </a:cubicBezTo>
                <a:cubicBezTo>
                  <a:pt x="1288" y="1369"/>
                  <a:pt x="1317" y="1380"/>
                  <a:pt x="1338" y="1387"/>
                </a:cubicBezTo>
                <a:cubicBezTo>
                  <a:pt x="1354" y="1340"/>
                  <a:pt x="1358" y="1379"/>
                  <a:pt x="1368" y="1393"/>
                </a:cubicBezTo>
                <a:cubicBezTo>
                  <a:pt x="1377" y="1407"/>
                  <a:pt x="1391" y="1414"/>
                  <a:pt x="1404" y="1423"/>
                </a:cubicBezTo>
                <a:cubicBezTo>
                  <a:pt x="1437" y="1521"/>
                  <a:pt x="1324" y="1487"/>
                  <a:pt x="1260" y="1495"/>
                </a:cubicBezTo>
                <a:cubicBezTo>
                  <a:pt x="1238" y="1502"/>
                  <a:pt x="1216" y="1506"/>
                  <a:pt x="1194" y="1513"/>
                </a:cubicBezTo>
                <a:cubicBezTo>
                  <a:pt x="1178" y="1537"/>
                  <a:pt x="1177" y="1551"/>
                  <a:pt x="1206" y="1561"/>
                </a:cubicBezTo>
                <a:cubicBezTo>
                  <a:pt x="1238" y="1513"/>
                  <a:pt x="1291" y="1539"/>
                  <a:pt x="1344" y="1543"/>
                </a:cubicBezTo>
                <a:cubicBezTo>
                  <a:pt x="1370" y="1552"/>
                  <a:pt x="1377" y="1548"/>
                  <a:pt x="1392" y="1525"/>
                </a:cubicBezTo>
                <a:cubicBezTo>
                  <a:pt x="1423" y="1530"/>
                  <a:pt x="1442" y="1525"/>
                  <a:pt x="1452" y="1555"/>
                </a:cubicBezTo>
                <a:cubicBezTo>
                  <a:pt x="1453" y="1560"/>
                  <a:pt x="1457" y="1677"/>
                  <a:pt x="1440" y="1681"/>
                </a:cubicBezTo>
                <a:cubicBezTo>
                  <a:pt x="1399" y="1690"/>
                  <a:pt x="1356" y="1685"/>
                  <a:pt x="1314" y="1687"/>
                </a:cubicBezTo>
                <a:cubicBezTo>
                  <a:pt x="1086" y="1696"/>
                  <a:pt x="1226" y="1688"/>
                  <a:pt x="1062" y="1699"/>
                </a:cubicBezTo>
                <a:cubicBezTo>
                  <a:pt x="990" y="1709"/>
                  <a:pt x="918" y="1693"/>
                  <a:pt x="846" y="1705"/>
                </a:cubicBezTo>
                <a:cubicBezTo>
                  <a:pt x="839" y="1751"/>
                  <a:pt x="807" y="1819"/>
                  <a:pt x="852" y="1849"/>
                </a:cubicBezTo>
                <a:cubicBezTo>
                  <a:pt x="846" y="1880"/>
                  <a:pt x="848" y="1892"/>
                  <a:pt x="822" y="1909"/>
                </a:cubicBezTo>
                <a:cubicBezTo>
                  <a:pt x="820" y="1955"/>
                  <a:pt x="816" y="2001"/>
                  <a:pt x="816" y="2047"/>
                </a:cubicBezTo>
                <a:cubicBezTo>
                  <a:pt x="816" y="2053"/>
                  <a:pt x="818" y="2034"/>
                  <a:pt x="822" y="2029"/>
                </a:cubicBezTo>
                <a:cubicBezTo>
                  <a:pt x="827" y="2023"/>
                  <a:pt x="834" y="2021"/>
                  <a:pt x="840" y="2017"/>
                </a:cubicBezTo>
                <a:cubicBezTo>
                  <a:pt x="831" y="2043"/>
                  <a:pt x="811" y="2069"/>
                  <a:pt x="786" y="2077"/>
                </a:cubicBezTo>
                <a:cubicBezTo>
                  <a:pt x="770" y="2126"/>
                  <a:pt x="776" y="2100"/>
                  <a:pt x="768" y="2155"/>
                </a:cubicBezTo>
                <a:cubicBezTo>
                  <a:pt x="731" y="2143"/>
                  <a:pt x="710" y="2136"/>
                  <a:pt x="672" y="2131"/>
                </a:cubicBezTo>
                <a:cubicBezTo>
                  <a:pt x="674" y="2125"/>
                  <a:pt x="679" y="2119"/>
                  <a:pt x="678" y="2113"/>
                </a:cubicBezTo>
                <a:cubicBezTo>
                  <a:pt x="677" y="2100"/>
                  <a:pt x="666" y="2077"/>
                  <a:pt x="666" y="2077"/>
                </a:cubicBezTo>
                <a:cubicBezTo>
                  <a:pt x="675" y="2034"/>
                  <a:pt x="681" y="2049"/>
                  <a:pt x="702" y="2017"/>
                </a:cubicBezTo>
                <a:cubicBezTo>
                  <a:pt x="694" y="1992"/>
                  <a:pt x="700" y="1984"/>
                  <a:pt x="714" y="1963"/>
                </a:cubicBezTo>
                <a:cubicBezTo>
                  <a:pt x="693" y="1931"/>
                  <a:pt x="715" y="1936"/>
                  <a:pt x="744" y="1921"/>
                </a:cubicBezTo>
                <a:cubicBezTo>
                  <a:pt x="704" y="1911"/>
                  <a:pt x="708" y="1897"/>
                  <a:pt x="702" y="1855"/>
                </a:cubicBezTo>
                <a:cubicBezTo>
                  <a:pt x="711" y="1795"/>
                  <a:pt x="708" y="1779"/>
                  <a:pt x="660" y="1747"/>
                </a:cubicBezTo>
                <a:cubicBezTo>
                  <a:pt x="647" y="1707"/>
                  <a:pt x="664" y="1747"/>
                  <a:pt x="678" y="1705"/>
                </a:cubicBezTo>
                <a:cubicBezTo>
                  <a:pt x="646" y="1684"/>
                  <a:pt x="641" y="1687"/>
                  <a:pt x="600" y="1693"/>
                </a:cubicBezTo>
                <a:cubicBezTo>
                  <a:pt x="552" y="1725"/>
                  <a:pt x="406" y="1697"/>
                  <a:pt x="342" y="1681"/>
                </a:cubicBezTo>
                <a:cubicBezTo>
                  <a:pt x="249" y="1686"/>
                  <a:pt x="206" y="1682"/>
                  <a:pt x="120" y="1675"/>
                </a:cubicBezTo>
                <a:cubicBezTo>
                  <a:pt x="80" y="1682"/>
                  <a:pt x="42" y="1687"/>
                  <a:pt x="6" y="1663"/>
                </a:cubicBezTo>
                <a:cubicBezTo>
                  <a:pt x="13" y="1641"/>
                  <a:pt x="18" y="1648"/>
                  <a:pt x="0" y="1639"/>
                </a:cubicBezTo>
                <a:close/>
              </a:path>
            </a:pathLst>
          </a:custGeom>
          <a:gradFill rotWithShape="1">
            <a:gsLst>
              <a:gs pos="0">
                <a:srgbClr val="003300"/>
              </a:gs>
              <a:gs pos="100000">
                <a:srgbClr val="001800"/>
              </a:gs>
            </a:gsLst>
            <a:lin ang="54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26" name="任意多边形 9225"/>
          <p:cNvSpPr/>
          <p:nvPr/>
        </p:nvSpPr>
        <p:spPr>
          <a:xfrm flipH="1">
            <a:off x="3492500" y="5295900"/>
            <a:ext cx="1541463" cy="1517650"/>
          </a:xfrm>
          <a:custGeom>
            <a:avLst/>
            <a:gdLst/>
            <a:ahLst/>
            <a:cxnLst/>
            <a:pathLst>
              <a:path w="889" h="1137">
                <a:moveTo>
                  <a:pt x="0" y="222"/>
                </a:moveTo>
                <a:cubicBezTo>
                  <a:pt x="76" y="220"/>
                  <a:pt x="153" y="226"/>
                  <a:pt x="228" y="216"/>
                </a:cubicBezTo>
                <a:cubicBezTo>
                  <a:pt x="241" y="214"/>
                  <a:pt x="216" y="190"/>
                  <a:pt x="204" y="186"/>
                </a:cubicBezTo>
                <a:cubicBezTo>
                  <a:pt x="193" y="154"/>
                  <a:pt x="202" y="173"/>
                  <a:pt x="174" y="132"/>
                </a:cubicBezTo>
                <a:cubicBezTo>
                  <a:pt x="148" y="94"/>
                  <a:pt x="155" y="36"/>
                  <a:pt x="102" y="18"/>
                </a:cubicBezTo>
                <a:cubicBezTo>
                  <a:pt x="130" y="9"/>
                  <a:pt x="158" y="9"/>
                  <a:pt x="186" y="0"/>
                </a:cubicBezTo>
                <a:cubicBezTo>
                  <a:pt x="227" y="62"/>
                  <a:pt x="199" y="68"/>
                  <a:pt x="222" y="132"/>
                </a:cubicBezTo>
                <a:cubicBezTo>
                  <a:pt x="226" y="143"/>
                  <a:pt x="257" y="148"/>
                  <a:pt x="264" y="150"/>
                </a:cubicBezTo>
                <a:cubicBezTo>
                  <a:pt x="268" y="156"/>
                  <a:pt x="273" y="161"/>
                  <a:pt x="276" y="168"/>
                </a:cubicBezTo>
                <a:cubicBezTo>
                  <a:pt x="279" y="176"/>
                  <a:pt x="276" y="187"/>
                  <a:pt x="282" y="192"/>
                </a:cubicBezTo>
                <a:cubicBezTo>
                  <a:pt x="297" y="205"/>
                  <a:pt x="320" y="205"/>
                  <a:pt x="336" y="216"/>
                </a:cubicBezTo>
                <a:cubicBezTo>
                  <a:pt x="391" y="211"/>
                  <a:pt x="412" y="197"/>
                  <a:pt x="462" y="204"/>
                </a:cubicBezTo>
                <a:cubicBezTo>
                  <a:pt x="497" y="256"/>
                  <a:pt x="571" y="231"/>
                  <a:pt x="630" y="234"/>
                </a:cubicBezTo>
                <a:cubicBezTo>
                  <a:pt x="632" y="260"/>
                  <a:pt x="629" y="287"/>
                  <a:pt x="636" y="312"/>
                </a:cubicBezTo>
                <a:cubicBezTo>
                  <a:pt x="638" y="318"/>
                  <a:pt x="650" y="314"/>
                  <a:pt x="654" y="318"/>
                </a:cubicBezTo>
                <a:cubicBezTo>
                  <a:pt x="658" y="322"/>
                  <a:pt x="658" y="330"/>
                  <a:pt x="660" y="336"/>
                </a:cubicBezTo>
                <a:cubicBezTo>
                  <a:pt x="664" y="396"/>
                  <a:pt x="654" y="510"/>
                  <a:pt x="726" y="534"/>
                </a:cubicBezTo>
                <a:cubicBezTo>
                  <a:pt x="728" y="540"/>
                  <a:pt x="729" y="546"/>
                  <a:pt x="732" y="552"/>
                </a:cubicBezTo>
                <a:cubicBezTo>
                  <a:pt x="735" y="558"/>
                  <a:pt x="741" y="563"/>
                  <a:pt x="744" y="570"/>
                </a:cubicBezTo>
                <a:cubicBezTo>
                  <a:pt x="756" y="602"/>
                  <a:pt x="751" y="612"/>
                  <a:pt x="786" y="624"/>
                </a:cubicBezTo>
                <a:cubicBezTo>
                  <a:pt x="815" y="668"/>
                  <a:pt x="796" y="632"/>
                  <a:pt x="804" y="732"/>
                </a:cubicBezTo>
                <a:cubicBezTo>
                  <a:pt x="806" y="750"/>
                  <a:pt x="806" y="768"/>
                  <a:pt x="810" y="786"/>
                </a:cubicBezTo>
                <a:cubicBezTo>
                  <a:pt x="812" y="798"/>
                  <a:pt x="822" y="822"/>
                  <a:pt x="822" y="822"/>
                </a:cubicBezTo>
                <a:cubicBezTo>
                  <a:pt x="827" y="899"/>
                  <a:pt x="820" y="911"/>
                  <a:pt x="876" y="948"/>
                </a:cubicBezTo>
                <a:cubicBezTo>
                  <a:pt x="877" y="963"/>
                  <a:pt x="889" y="1106"/>
                  <a:pt x="876" y="1128"/>
                </a:cubicBezTo>
                <a:cubicBezTo>
                  <a:pt x="871" y="1137"/>
                  <a:pt x="856" y="1124"/>
                  <a:pt x="846" y="1122"/>
                </a:cubicBezTo>
                <a:cubicBezTo>
                  <a:pt x="835" y="1090"/>
                  <a:pt x="837" y="1055"/>
                  <a:pt x="804" y="1044"/>
                </a:cubicBezTo>
                <a:cubicBezTo>
                  <a:pt x="772" y="1012"/>
                  <a:pt x="740" y="1013"/>
                  <a:pt x="696" y="1008"/>
                </a:cubicBezTo>
                <a:cubicBezTo>
                  <a:pt x="692" y="1002"/>
                  <a:pt x="687" y="997"/>
                  <a:pt x="684" y="990"/>
                </a:cubicBezTo>
                <a:cubicBezTo>
                  <a:pt x="679" y="978"/>
                  <a:pt x="683" y="961"/>
                  <a:pt x="672" y="954"/>
                </a:cubicBezTo>
                <a:cubicBezTo>
                  <a:pt x="660" y="946"/>
                  <a:pt x="650" y="935"/>
                  <a:pt x="636" y="930"/>
                </a:cubicBezTo>
                <a:cubicBezTo>
                  <a:pt x="624" y="926"/>
                  <a:pt x="600" y="918"/>
                  <a:pt x="600" y="918"/>
                </a:cubicBezTo>
                <a:cubicBezTo>
                  <a:pt x="589" y="902"/>
                  <a:pt x="576" y="864"/>
                  <a:pt x="576" y="864"/>
                </a:cubicBezTo>
                <a:cubicBezTo>
                  <a:pt x="574" y="850"/>
                  <a:pt x="574" y="836"/>
                  <a:pt x="570" y="822"/>
                </a:cubicBezTo>
                <a:cubicBezTo>
                  <a:pt x="566" y="807"/>
                  <a:pt x="503" y="779"/>
                  <a:pt x="486" y="768"/>
                </a:cubicBezTo>
                <a:cubicBezTo>
                  <a:pt x="474" y="760"/>
                  <a:pt x="450" y="744"/>
                  <a:pt x="450" y="744"/>
                </a:cubicBezTo>
                <a:cubicBezTo>
                  <a:pt x="416" y="692"/>
                  <a:pt x="461" y="753"/>
                  <a:pt x="420" y="720"/>
                </a:cubicBezTo>
                <a:cubicBezTo>
                  <a:pt x="414" y="715"/>
                  <a:pt x="413" y="707"/>
                  <a:pt x="408" y="702"/>
                </a:cubicBezTo>
                <a:cubicBezTo>
                  <a:pt x="403" y="697"/>
                  <a:pt x="396" y="694"/>
                  <a:pt x="390" y="690"/>
                </a:cubicBezTo>
                <a:cubicBezTo>
                  <a:pt x="386" y="684"/>
                  <a:pt x="384" y="676"/>
                  <a:pt x="378" y="672"/>
                </a:cubicBezTo>
                <a:cubicBezTo>
                  <a:pt x="367" y="665"/>
                  <a:pt x="342" y="660"/>
                  <a:pt x="342" y="660"/>
                </a:cubicBezTo>
                <a:cubicBezTo>
                  <a:pt x="320" y="627"/>
                  <a:pt x="349" y="620"/>
                  <a:pt x="330" y="576"/>
                </a:cubicBezTo>
                <a:cubicBezTo>
                  <a:pt x="329" y="573"/>
                  <a:pt x="286" y="555"/>
                  <a:pt x="276" y="552"/>
                </a:cubicBezTo>
                <a:cubicBezTo>
                  <a:pt x="248" y="510"/>
                  <a:pt x="264" y="524"/>
                  <a:pt x="234" y="504"/>
                </a:cubicBezTo>
                <a:cubicBezTo>
                  <a:pt x="206" y="462"/>
                  <a:pt x="222" y="476"/>
                  <a:pt x="192" y="456"/>
                </a:cubicBezTo>
                <a:cubicBezTo>
                  <a:pt x="184" y="431"/>
                  <a:pt x="187" y="401"/>
                  <a:pt x="174" y="378"/>
                </a:cubicBezTo>
                <a:cubicBezTo>
                  <a:pt x="141" y="318"/>
                  <a:pt x="125" y="286"/>
                  <a:pt x="54" y="276"/>
                </a:cubicBezTo>
                <a:cubicBezTo>
                  <a:pt x="4" y="259"/>
                  <a:pt x="23" y="276"/>
                  <a:pt x="0" y="222"/>
                </a:cubicBezTo>
                <a:close/>
              </a:path>
            </a:pathLst>
          </a:custGeom>
          <a:solidFill>
            <a:srgbClr val="0033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27" name="任意多边形 9226"/>
          <p:cNvSpPr/>
          <p:nvPr/>
        </p:nvSpPr>
        <p:spPr>
          <a:xfrm>
            <a:off x="4645025" y="5445125"/>
            <a:ext cx="1727200" cy="1296988"/>
          </a:xfrm>
          <a:custGeom>
            <a:avLst/>
            <a:gdLst/>
            <a:ahLst/>
            <a:cxnLst/>
            <a:pathLst>
              <a:path w="889" h="1137">
                <a:moveTo>
                  <a:pt x="0" y="222"/>
                </a:moveTo>
                <a:cubicBezTo>
                  <a:pt x="76" y="220"/>
                  <a:pt x="153" y="226"/>
                  <a:pt x="228" y="216"/>
                </a:cubicBezTo>
                <a:cubicBezTo>
                  <a:pt x="241" y="214"/>
                  <a:pt x="216" y="190"/>
                  <a:pt x="204" y="186"/>
                </a:cubicBezTo>
                <a:cubicBezTo>
                  <a:pt x="193" y="154"/>
                  <a:pt x="202" y="173"/>
                  <a:pt x="174" y="132"/>
                </a:cubicBezTo>
                <a:cubicBezTo>
                  <a:pt x="148" y="94"/>
                  <a:pt x="155" y="36"/>
                  <a:pt x="102" y="18"/>
                </a:cubicBezTo>
                <a:cubicBezTo>
                  <a:pt x="130" y="9"/>
                  <a:pt x="158" y="9"/>
                  <a:pt x="186" y="0"/>
                </a:cubicBezTo>
                <a:cubicBezTo>
                  <a:pt x="227" y="62"/>
                  <a:pt x="199" y="68"/>
                  <a:pt x="222" y="132"/>
                </a:cubicBezTo>
                <a:cubicBezTo>
                  <a:pt x="226" y="143"/>
                  <a:pt x="257" y="148"/>
                  <a:pt x="264" y="150"/>
                </a:cubicBezTo>
                <a:cubicBezTo>
                  <a:pt x="268" y="156"/>
                  <a:pt x="273" y="161"/>
                  <a:pt x="276" y="168"/>
                </a:cubicBezTo>
                <a:cubicBezTo>
                  <a:pt x="279" y="176"/>
                  <a:pt x="276" y="187"/>
                  <a:pt x="282" y="192"/>
                </a:cubicBezTo>
                <a:cubicBezTo>
                  <a:pt x="297" y="205"/>
                  <a:pt x="320" y="205"/>
                  <a:pt x="336" y="216"/>
                </a:cubicBezTo>
                <a:cubicBezTo>
                  <a:pt x="391" y="211"/>
                  <a:pt x="412" y="197"/>
                  <a:pt x="462" y="204"/>
                </a:cubicBezTo>
                <a:cubicBezTo>
                  <a:pt x="497" y="256"/>
                  <a:pt x="571" y="231"/>
                  <a:pt x="630" y="234"/>
                </a:cubicBezTo>
                <a:cubicBezTo>
                  <a:pt x="632" y="260"/>
                  <a:pt x="629" y="287"/>
                  <a:pt x="636" y="312"/>
                </a:cubicBezTo>
                <a:cubicBezTo>
                  <a:pt x="638" y="318"/>
                  <a:pt x="650" y="314"/>
                  <a:pt x="654" y="318"/>
                </a:cubicBezTo>
                <a:cubicBezTo>
                  <a:pt x="658" y="322"/>
                  <a:pt x="658" y="330"/>
                  <a:pt x="660" y="336"/>
                </a:cubicBezTo>
                <a:cubicBezTo>
                  <a:pt x="664" y="396"/>
                  <a:pt x="654" y="510"/>
                  <a:pt x="726" y="534"/>
                </a:cubicBezTo>
                <a:cubicBezTo>
                  <a:pt x="728" y="540"/>
                  <a:pt x="729" y="546"/>
                  <a:pt x="732" y="552"/>
                </a:cubicBezTo>
                <a:cubicBezTo>
                  <a:pt x="735" y="558"/>
                  <a:pt x="741" y="563"/>
                  <a:pt x="744" y="570"/>
                </a:cubicBezTo>
                <a:cubicBezTo>
                  <a:pt x="756" y="602"/>
                  <a:pt x="751" y="612"/>
                  <a:pt x="786" y="624"/>
                </a:cubicBezTo>
                <a:cubicBezTo>
                  <a:pt x="815" y="668"/>
                  <a:pt x="796" y="632"/>
                  <a:pt x="804" y="732"/>
                </a:cubicBezTo>
                <a:cubicBezTo>
                  <a:pt x="806" y="750"/>
                  <a:pt x="806" y="768"/>
                  <a:pt x="810" y="786"/>
                </a:cubicBezTo>
                <a:cubicBezTo>
                  <a:pt x="812" y="798"/>
                  <a:pt x="822" y="822"/>
                  <a:pt x="822" y="822"/>
                </a:cubicBezTo>
                <a:cubicBezTo>
                  <a:pt x="827" y="899"/>
                  <a:pt x="820" y="911"/>
                  <a:pt x="876" y="948"/>
                </a:cubicBezTo>
                <a:cubicBezTo>
                  <a:pt x="877" y="963"/>
                  <a:pt x="889" y="1106"/>
                  <a:pt x="876" y="1128"/>
                </a:cubicBezTo>
                <a:cubicBezTo>
                  <a:pt x="871" y="1137"/>
                  <a:pt x="856" y="1124"/>
                  <a:pt x="846" y="1122"/>
                </a:cubicBezTo>
                <a:cubicBezTo>
                  <a:pt x="835" y="1090"/>
                  <a:pt x="837" y="1055"/>
                  <a:pt x="804" y="1044"/>
                </a:cubicBezTo>
                <a:cubicBezTo>
                  <a:pt x="772" y="1012"/>
                  <a:pt x="740" y="1013"/>
                  <a:pt x="696" y="1008"/>
                </a:cubicBezTo>
                <a:cubicBezTo>
                  <a:pt x="692" y="1002"/>
                  <a:pt x="687" y="997"/>
                  <a:pt x="684" y="990"/>
                </a:cubicBezTo>
                <a:cubicBezTo>
                  <a:pt x="679" y="978"/>
                  <a:pt x="683" y="961"/>
                  <a:pt x="672" y="954"/>
                </a:cubicBezTo>
                <a:cubicBezTo>
                  <a:pt x="660" y="946"/>
                  <a:pt x="650" y="935"/>
                  <a:pt x="636" y="930"/>
                </a:cubicBezTo>
                <a:cubicBezTo>
                  <a:pt x="624" y="926"/>
                  <a:pt x="600" y="918"/>
                  <a:pt x="600" y="918"/>
                </a:cubicBezTo>
                <a:cubicBezTo>
                  <a:pt x="589" y="902"/>
                  <a:pt x="576" y="864"/>
                  <a:pt x="576" y="864"/>
                </a:cubicBezTo>
                <a:cubicBezTo>
                  <a:pt x="574" y="850"/>
                  <a:pt x="574" y="836"/>
                  <a:pt x="570" y="822"/>
                </a:cubicBezTo>
                <a:cubicBezTo>
                  <a:pt x="566" y="807"/>
                  <a:pt x="503" y="779"/>
                  <a:pt x="486" y="768"/>
                </a:cubicBezTo>
                <a:cubicBezTo>
                  <a:pt x="474" y="760"/>
                  <a:pt x="450" y="744"/>
                  <a:pt x="450" y="744"/>
                </a:cubicBezTo>
                <a:cubicBezTo>
                  <a:pt x="416" y="692"/>
                  <a:pt x="461" y="753"/>
                  <a:pt x="420" y="720"/>
                </a:cubicBezTo>
                <a:cubicBezTo>
                  <a:pt x="414" y="715"/>
                  <a:pt x="413" y="707"/>
                  <a:pt x="408" y="702"/>
                </a:cubicBezTo>
                <a:cubicBezTo>
                  <a:pt x="403" y="697"/>
                  <a:pt x="396" y="694"/>
                  <a:pt x="390" y="690"/>
                </a:cubicBezTo>
                <a:cubicBezTo>
                  <a:pt x="386" y="684"/>
                  <a:pt x="384" y="676"/>
                  <a:pt x="378" y="672"/>
                </a:cubicBezTo>
                <a:cubicBezTo>
                  <a:pt x="367" y="665"/>
                  <a:pt x="342" y="660"/>
                  <a:pt x="342" y="660"/>
                </a:cubicBezTo>
                <a:cubicBezTo>
                  <a:pt x="320" y="627"/>
                  <a:pt x="349" y="620"/>
                  <a:pt x="330" y="576"/>
                </a:cubicBezTo>
                <a:cubicBezTo>
                  <a:pt x="329" y="573"/>
                  <a:pt x="286" y="555"/>
                  <a:pt x="276" y="552"/>
                </a:cubicBezTo>
                <a:cubicBezTo>
                  <a:pt x="248" y="510"/>
                  <a:pt x="264" y="524"/>
                  <a:pt x="234" y="504"/>
                </a:cubicBezTo>
                <a:cubicBezTo>
                  <a:pt x="206" y="462"/>
                  <a:pt x="222" y="476"/>
                  <a:pt x="192" y="456"/>
                </a:cubicBezTo>
                <a:cubicBezTo>
                  <a:pt x="184" y="431"/>
                  <a:pt x="187" y="401"/>
                  <a:pt x="174" y="378"/>
                </a:cubicBezTo>
                <a:cubicBezTo>
                  <a:pt x="141" y="318"/>
                  <a:pt x="125" y="286"/>
                  <a:pt x="54" y="276"/>
                </a:cubicBezTo>
                <a:cubicBezTo>
                  <a:pt x="4" y="259"/>
                  <a:pt x="23" y="276"/>
                  <a:pt x="0" y="222"/>
                </a:cubicBezTo>
                <a:close/>
              </a:path>
            </a:pathLst>
          </a:custGeom>
          <a:solidFill>
            <a:srgbClr val="0033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28" name="任意多边形 9227"/>
          <p:cNvSpPr/>
          <p:nvPr/>
        </p:nvSpPr>
        <p:spPr>
          <a:xfrm>
            <a:off x="2484438" y="5380038"/>
            <a:ext cx="2300287" cy="1362075"/>
          </a:xfrm>
          <a:custGeom>
            <a:avLst/>
            <a:gdLst/>
            <a:ahLst/>
            <a:cxnLst/>
            <a:pathLst>
              <a:path w="1396" h="911">
                <a:moveTo>
                  <a:pt x="520" y="163"/>
                </a:moveTo>
                <a:cubicBezTo>
                  <a:pt x="525" y="182"/>
                  <a:pt x="520" y="193"/>
                  <a:pt x="544" y="193"/>
                </a:cubicBezTo>
                <a:cubicBezTo>
                  <a:pt x="554" y="193"/>
                  <a:pt x="564" y="190"/>
                  <a:pt x="574" y="187"/>
                </a:cubicBezTo>
                <a:cubicBezTo>
                  <a:pt x="586" y="184"/>
                  <a:pt x="610" y="175"/>
                  <a:pt x="610" y="175"/>
                </a:cubicBezTo>
                <a:cubicBezTo>
                  <a:pt x="684" y="177"/>
                  <a:pt x="758" y="176"/>
                  <a:pt x="832" y="181"/>
                </a:cubicBezTo>
                <a:cubicBezTo>
                  <a:pt x="851" y="182"/>
                  <a:pt x="886" y="199"/>
                  <a:pt x="886" y="199"/>
                </a:cubicBezTo>
                <a:cubicBezTo>
                  <a:pt x="918" y="197"/>
                  <a:pt x="951" y="200"/>
                  <a:pt x="982" y="193"/>
                </a:cubicBezTo>
                <a:cubicBezTo>
                  <a:pt x="989" y="191"/>
                  <a:pt x="989" y="180"/>
                  <a:pt x="994" y="175"/>
                </a:cubicBezTo>
                <a:cubicBezTo>
                  <a:pt x="999" y="170"/>
                  <a:pt x="1005" y="164"/>
                  <a:pt x="1012" y="163"/>
                </a:cubicBezTo>
                <a:cubicBezTo>
                  <a:pt x="1042" y="158"/>
                  <a:pt x="1072" y="159"/>
                  <a:pt x="1102" y="157"/>
                </a:cubicBezTo>
                <a:cubicBezTo>
                  <a:pt x="1028" y="145"/>
                  <a:pt x="1089" y="154"/>
                  <a:pt x="1120" y="133"/>
                </a:cubicBezTo>
                <a:cubicBezTo>
                  <a:pt x="1132" y="97"/>
                  <a:pt x="1168" y="88"/>
                  <a:pt x="1198" y="73"/>
                </a:cubicBezTo>
                <a:cubicBezTo>
                  <a:pt x="1204" y="70"/>
                  <a:pt x="1209" y="64"/>
                  <a:pt x="1216" y="61"/>
                </a:cubicBezTo>
                <a:cubicBezTo>
                  <a:pt x="1228" y="56"/>
                  <a:pt x="1252" y="49"/>
                  <a:pt x="1252" y="49"/>
                </a:cubicBezTo>
                <a:cubicBezTo>
                  <a:pt x="1263" y="17"/>
                  <a:pt x="1285" y="24"/>
                  <a:pt x="1318" y="19"/>
                </a:cubicBezTo>
                <a:cubicBezTo>
                  <a:pt x="1331" y="15"/>
                  <a:pt x="1341" y="3"/>
                  <a:pt x="1354" y="1"/>
                </a:cubicBezTo>
                <a:cubicBezTo>
                  <a:pt x="1359" y="0"/>
                  <a:pt x="1389" y="11"/>
                  <a:pt x="1396" y="13"/>
                </a:cubicBezTo>
                <a:cubicBezTo>
                  <a:pt x="1386" y="43"/>
                  <a:pt x="1396" y="29"/>
                  <a:pt x="1354" y="43"/>
                </a:cubicBezTo>
                <a:cubicBezTo>
                  <a:pt x="1348" y="45"/>
                  <a:pt x="1336" y="49"/>
                  <a:pt x="1336" y="49"/>
                </a:cubicBezTo>
                <a:cubicBezTo>
                  <a:pt x="1302" y="101"/>
                  <a:pt x="1347" y="40"/>
                  <a:pt x="1306" y="73"/>
                </a:cubicBezTo>
                <a:cubicBezTo>
                  <a:pt x="1271" y="101"/>
                  <a:pt x="1330" y="91"/>
                  <a:pt x="1258" y="115"/>
                </a:cubicBezTo>
                <a:cubicBezTo>
                  <a:pt x="1246" y="119"/>
                  <a:pt x="1234" y="123"/>
                  <a:pt x="1222" y="127"/>
                </a:cubicBezTo>
                <a:cubicBezTo>
                  <a:pt x="1216" y="129"/>
                  <a:pt x="1204" y="133"/>
                  <a:pt x="1204" y="133"/>
                </a:cubicBezTo>
                <a:cubicBezTo>
                  <a:pt x="1203" y="134"/>
                  <a:pt x="1177" y="164"/>
                  <a:pt x="1198" y="169"/>
                </a:cubicBezTo>
                <a:cubicBezTo>
                  <a:pt x="1205" y="171"/>
                  <a:pt x="1210" y="160"/>
                  <a:pt x="1216" y="157"/>
                </a:cubicBezTo>
                <a:cubicBezTo>
                  <a:pt x="1222" y="154"/>
                  <a:pt x="1228" y="153"/>
                  <a:pt x="1234" y="151"/>
                </a:cubicBezTo>
                <a:cubicBezTo>
                  <a:pt x="1250" y="162"/>
                  <a:pt x="1288" y="175"/>
                  <a:pt x="1288" y="175"/>
                </a:cubicBezTo>
                <a:cubicBezTo>
                  <a:pt x="1260" y="184"/>
                  <a:pt x="1253" y="212"/>
                  <a:pt x="1228" y="229"/>
                </a:cubicBezTo>
                <a:cubicBezTo>
                  <a:pt x="1213" y="274"/>
                  <a:pt x="1235" y="220"/>
                  <a:pt x="1204" y="259"/>
                </a:cubicBezTo>
                <a:cubicBezTo>
                  <a:pt x="1196" y="269"/>
                  <a:pt x="1176" y="323"/>
                  <a:pt x="1168" y="331"/>
                </a:cubicBezTo>
                <a:cubicBezTo>
                  <a:pt x="1147" y="352"/>
                  <a:pt x="1137" y="353"/>
                  <a:pt x="1114" y="361"/>
                </a:cubicBezTo>
                <a:cubicBezTo>
                  <a:pt x="1093" y="382"/>
                  <a:pt x="1072" y="405"/>
                  <a:pt x="1048" y="421"/>
                </a:cubicBezTo>
                <a:cubicBezTo>
                  <a:pt x="1036" y="440"/>
                  <a:pt x="1018" y="455"/>
                  <a:pt x="1000" y="469"/>
                </a:cubicBezTo>
                <a:cubicBezTo>
                  <a:pt x="989" y="478"/>
                  <a:pt x="964" y="493"/>
                  <a:pt x="964" y="493"/>
                </a:cubicBezTo>
                <a:cubicBezTo>
                  <a:pt x="934" y="538"/>
                  <a:pt x="895" y="552"/>
                  <a:pt x="850" y="577"/>
                </a:cubicBezTo>
                <a:cubicBezTo>
                  <a:pt x="805" y="602"/>
                  <a:pt x="773" y="633"/>
                  <a:pt x="724" y="649"/>
                </a:cubicBezTo>
                <a:cubicBezTo>
                  <a:pt x="697" y="658"/>
                  <a:pt x="668" y="653"/>
                  <a:pt x="640" y="655"/>
                </a:cubicBezTo>
                <a:cubicBezTo>
                  <a:pt x="622" y="661"/>
                  <a:pt x="604" y="667"/>
                  <a:pt x="586" y="673"/>
                </a:cubicBezTo>
                <a:cubicBezTo>
                  <a:pt x="574" y="677"/>
                  <a:pt x="550" y="685"/>
                  <a:pt x="550" y="685"/>
                </a:cubicBezTo>
                <a:cubicBezTo>
                  <a:pt x="513" y="722"/>
                  <a:pt x="486" y="739"/>
                  <a:pt x="436" y="751"/>
                </a:cubicBezTo>
                <a:cubicBezTo>
                  <a:pt x="430" y="755"/>
                  <a:pt x="424" y="760"/>
                  <a:pt x="418" y="763"/>
                </a:cubicBezTo>
                <a:cubicBezTo>
                  <a:pt x="412" y="766"/>
                  <a:pt x="405" y="766"/>
                  <a:pt x="400" y="769"/>
                </a:cubicBezTo>
                <a:cubicBezTo>
                  <a:pt x="381" y="780"/>
                  <a:pt x="361" y="804"/>
                  <a:pt x="340" y="811"/>
                </a:cubicBezTo>
                <a:cubicBezTo>
                  <a:pt x="302" y="824"/>
                  <a:pt x="273" y="830"/>
                  <a:pt x="232" y="835"/>
                </a:cubicBezTo>
                <a:cubicBezTo>
                  <a:pt x="216" y="840"/>
                  <a:pt x="176" y="848"/>
                  <a:pt x="160" y="859"/>
                </a:cubicBezTo>
                <a:cubicBezTo>
                  <a:pt x="147" y="867"/>
                  <a:pt x="120" y="886"/>
                  <a:pt x="106" y="889"/>
                </a:cubicBezTo>
                <a:cubicBezTo>
                  <a:pt x="86" y="894"/>
                  <a:pt x="66" y="893"/>
                  <a:pt x="46" y="895"/>
                </a:cubicBezTo>
                <a:cubicBezTo>
                  <a:pt x="38" y="897"/>
                  <a:pt x="30" y="899"/>
                  <a:pt x="22" y="901"/>
                </a:cubicBezTo>
                <a:cubicBezTo>
                  <a:pt x="16" y="903"/>
                  <a:pt x="8" y="911"/>
                  <a:pt x="4" y="907"/>
                </a:cubicBezTo>
                <a:cubicBezTo>
                  <a:pt x="0" y="903"/>
                  <a:pt x="8" y="895"/>
                  <a:pt x="10" y="889"/>
                </a:cubicBezTo>
                <a:cubicBezTo>
                  <a:pt x="12" y="881"/>
                  <a:pt x="14" y="873"/>
                  <a:pt x="16" y="865"/>
                </a:cubicBezTo>
                <a:cubicBezTo>
                  <a:pt x="23" y="839"/>
                  <a:pt x="40" y="817"/>
                  <a:pt x="52" y="793"/>
                </a:cubicBezTo>
                <a:cubicBezTo>
                  <a:pt x="55" y="787"/>
                  <a:pt x="54" y="779"/>
                  <a:pt x="58" y="775"/>
                </a:cubicBezTo>
                <a:cubicBezTo>
                  <a:pt x="70" y="763"/>
                  <a:pt x="90" y="766"/>
                  <a:pt x="106" y="763"/>
                </a:cubicBezTo>
                <a:cubicBezTo>
                  <a:pt x="114" y="755"/>
                  <a:pt x="132" y="739"/>
                  <a:pt x="136" y="727"/>
                </a:cubicBezTo>
                <a:cubicBezTo>
                  <a:pt x="153" y="671"/>
                  <a:pt x="125" y="696"/>
                  <a:pt x="160" y="673"/>
                </a:cubicBezTo>
                <a:cubicBezTo>
                  <a:pt x="188" y="682"/>
                  <a:pt x="194" y="687"/>
                  <a:pt x="232" y="673"/>
                </a:cubicBezTo>
                <a:cubicBezTo>
                  <a:pt x="246" y="668"/>
                  <a:pt x="243" y="646"/>
                  <a:pt x="250" y="637"/>
                </a:cubicBezTo>
                <a:cubicBezTo>
                  <a:pt x="263" y="620"/>
                  <a:pt x="291" y="619"/>
                  <a:pt x="310" y="613"/>
                </a:cubicBezTo>
                <a:cubicBezTo>
                  <a:pt x="316" y="571"/>
                  <a:pt x="323" y="546"/>
                  <a:pt x="358" y="523"/>
                </a:cubicBezTo>
                <a:cubicBezTo>
                  <a:pt x="382" y="487"/>
                  <a:pt x="371" y="478"/>
                  <a:pt x="412" y="451"/>
                </a:cubicBezTo>
                <a:cubicBezTo>
                  <a:pt x="427" y="429"/>
                  <a:pt x="452" y="418"/>
                  <a:pt x="478" y="409"/>
                </a:cubicBezTo>
                <a:cubicBezTo>
                  <a:pt x="469" y="382"/>
                  <a:pt x="466" y="359"/>
                  <a:pt x="496" y="349"/>
                </a:cubicBezTo>
                <a:cubicBezTo>
                  <a:pt x="503" y="229"/>
                  <a:pt x="479" y="239"/>
                  <a:pt x="568" y="217"/>
                </a:cubicBezTo>
                <a:cubicBezTo>
                  <a:pt x="561" y="195"/>
                  <a:pt x="562" y="193"/>
                  <a:pt x="586" y="193"/>
                </a:cubicBezTo>
                <a:lnTo>
                  <a:pt x="520" y="163"/>
                </a:lnTo>
                <a:close/>
              </a:path>
            </a:pathLst>
          </a:custGeom>
          <a:solidFill>
            <a:srgbClr val="0033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29" name="任意多边形 9228"/>
          <p:cNvSpPr/>
          <p:nvPr/>
        </p:nvSpPr>
        <p:spPr>
          <a:xfrm flipH="1">
            <a:off x="4714875" y="5445125"/>
            <a:ext cx="2305050" cy="1296988"/>
          </a:xfrm>
          <a:custGeom>
            <a:avLst/>
            <a:gdLst/>
            <a:ahLst/>
            <a:cxnLst/>
            <a:pathLst>
              <a:path w="1396" h="911">
                <a:moveTo>
                  <a:pt x="520" y="163"/>
                </a:moveTo>
                <a:cubicBezTo>
                  <a:pt x="525" y="182"/>
                  <a:pt x="520" y="193"/>
                  <a:pt x="544" y="193"/>
                </a:cubicBezTo>
                <a:cubicBezTo>
                  <a:pt x="554" y="193"/>
                  <a:pt x="564" y="190"/>
                  <a:pt x="574" y="187"/>
                </a:cubicBezTo>
                <a:cubicBezTo>
                  <a:pt x="586" y="184"/>
                  <a:pt x="610" y="175"/>
                  <a:pt x="610" y="175"/>
                </a:cubicBezTo>
                <a:cubicBezTo>
                  <a:pt x="684" y="177"/>
                  <a:pt x="758" y="176"/>
                  <a:pt x="832" y="181"/>
                </a:cubicBezTo>
                <a:cubicBezTo>
                  <a:pt x="851" y="182"/>
                  <a:pt x="886" y="199"/>
                  <a:pt x="886" y="199"/>
                </a:cubicBezTo>
                <a:cubicBezTo>
                  <a:pt x="918" y="197"/>
                  <a:pt x="951" y="200"/>
                  <a:pt x="982" y="193"/>
                </a:cubicBezTo>
                <a:cubicBezTo>
                  <a:pt x="989" y="191"/>
                  <a:pt x="989" y="180"/>
                  <a:pt x="994" y="175"/>
                </a:cubicBezTo>
                <a:cubicBezTo>
                  <a:pt x="999" y="170"/>
                  <a:pt x="1005" y="164"/>
                  <a:pt x="1012" y="163"/>
                </a:cubicBezTo>
                <a:cubicBezTo>
                  <a:pt x="1042" y="158"/>
                  <a:pt x="1072" y="159"/>
                  <a:pt x="1102" y="157"/>
                </a:cubicBezTo>
                <a:cubicBezTo>
                  <a:pt x="1028" y="145"/>
                  <a:pt x="1089" y="154"/>
                  <a:pt x="1120" y="133"/>
                </a:cubicBezTo>
                <a:cubicBezTo>
                  <a:pt x="1132" y="97"/>
                  <a:pt x="1168" y="88"/>
                  <a:pt x="1198" y="73"/>
                </a:cubicBezTo>
                <a:cubicBezTo>
                  <a:pt x="1204" y="70"/>
                  <a:pt x="1209" y="64"/>
                  <a:pt x="1216" y="61"/>
                </a:cubicBezTo>
                <a:cubicBezTo>
                  <a:pt x="1228" y="56"/>
                  <a:pt x="1252" y="49"/>
                  <a:pt x="1252" y="49"/>
                </a:cubicBezTo>
                <a:cubicBezTo>
                  <a:pt x="1263" y="17"/>
                  <a:pt x="1285" y="24"/>
                  <a:pt x="1318" y="19"/>
                </a:cubicBezTo>
                <a:cubicBezTo>
                  <a:pt x="1331" y="15"/>
                  <a:pt x="1341" y="3"/>
                  <a:pt x="1354" y="1"/>
                </a:cubicBezTo>
                <a:cubicBezTo>
                  <a:pt x="1359" y="0"/>
                  <a:pt x="1389" y="11"/>
                  <a:pt x="1396" y="13"/>
                </a:cubicBezTo>
                <a:cubicBezTo>
                  <a:pt x="1386" y="43"/>
                  <a:pt x="1396" y="29"/>
                  <a:pt x="1354" y="43"/>
                </a:cubicBezTo>
                <a:cubicBezTo>
                  <a:pt x="1348" y="45"/>
                  <a:pt x="1336" y="49"/>
                  <a:pt x="1336" y="49"/>
                </a:cubicBezTo>
                <a:cubicBezTo>
                  <a:pt x="1302" y="101"/>
                  <a:pt x="1347" y="40"/>
                  <a:pt x="1306" y="73"/>
                </a:cubicBezTo>
                <a:cubicBezTo>
                  <a:pt x="1271" y="101"/>
                  <a:pt x="1330" y="91"/>
                  <a:pt x="1258" y="115"/>
                </a:cubicBezTo>
                <a:cubicBezTo>
                  <a:pt x="1246" y="119"/>
                  <a:pt x="1234" y="123"/>
                  <a:pt x="1222" y="127"/>
                </a:cubicBezTo>
                <a:cubicBezTo>
                  <a:pt x="1216" y="129"/>
                  <a:pt x="1204" y="133"/>
                  <a:pt x="1204" y="133"/>
                </a:cubicBezTo>
                <a:cubicBezTo>
                  <a:pt x="1203" y="134"/>
                  <a:pt x="1177" y="164"/>
                  <a:pt x="1198" y="169"/>
                </a:cubicBezTo>
                <a:cubicBezTo>
                  <a:pt x="1205" y="171"/>
                  <a:pt x="1210" y="160"/>
                  <a:pt x="1216" y="157"/>
                </a:cubicBezTo>
                <a:cubicBezTo>
                  <a:pt x="1222" y="154"/>
                  <a:pt x="1228" y="153"/>
                  <a:pt x="1234" y="151"/>
                </a:cubicBezTo>
                <a:cubicBezTo>
                  <a:pt x="1250" y="162"/>
                  <a:pt x="1288" y="175"/>
                  <a:pt x="1288" y="175"/>
                </a:cubicBezTo>
                <a:cubicBezTo>
                  <a:pt x="1260" y="184"/>
                  <a:pt x="1253" y="212"/>
                  <a:pt x="1228" y="229"/>
                </a:cubicBezTo>
                <a:cubicBezTo>
                  <a:pt x="1213" y="274"/>
                  <a:pt x="1235" y="220"/>
                  <a:pt x="1204" y="259"/>
                </a:cubicBezTo>
                <a:cubicBezTo>
                  <a:pt x="1196" y="269"/>
                  <a:pt x="1176" y="323"/>
                  <a:pt x="1168" y="331"/>
                </a:cubicBezTo>
                <a:cubicBezTo>
                  <a:pt x="1147" y="352"/>
                  <a:pt x="1137" y="353"/>
                  <a:pt x="1114" y="361"/>
                </a:cubicBezTo>
                <a:cubicBezTo>
                  <a:pt x="1093" y="382"/>
                  <a:pt x="1072" y="405"/>
                  <a:pt x="1048" y="421"/>
                </a:cubicBezTo>
                <a:cubicBezTo>
                  <a:pt x="1036" y="440"/>
                  <a:pt x="1018" y="455"/>
                  <a:pt x="1000" y="469"/>
                </a:cubicBezTo>
                <a:cubicBezTo>
                  <a:pt x="989" y="478"/>
                  <a:pt x="964" y="493"/>
                  <a:pt x="964" y="493"/>
                </a:cubicBezTo>
                <a:cubicBezTo>
                  <a:pt x="934" y="538"/>
                  <a:pt x="895" y="552"/>
                  <a:pt x="850" y="577"/>
                </a:cubicBezTo>
                <a:cubicBezTo>
                  <a:pt x="805" y="602"/>
                  <a:pt x="773" y="633"/>
                  <a:pt x="724" y="649"/>
                </a:cubicBezTo>
                <a:cubicBezTo>
                  <a:pt x="697" y="658"/>
                  <a:pt x="668" y="653"/>
                  <a:pt x="640" y="655"/>
                </a:cubicBezTo>
                <a:cubicBezTo>
                  <a:pt x="622" y="661"/>
                  <a:pt x="604" y="667"/>
                  <a:pt x="586" y="673"/>
                </a:cubicBezTo>
                <a:cubicBezTo>
                  <a:pt x="574" y="677"/>
                  <a:pt x="550" y="685"/>
                  <a:pt x="550" y="685"/>
                </a:cubicBezTo>
                <a:cubicBezTo>
                  <a:pt x="513" y="722"/>
                  <a:pt x="486" y="739"/>
                  <a:pt x="436" y="751"/>
                </a:cubicBezTo>
                <a:cubicBezTo>
                  <a:pt x="430" y="755"/>
                  <a:pt x="424" y="760"/>
                  <a:pt x="418" y="763"/>
                </a:cubicBezTo>
                <a:cubicBezTo>
                  <a:pt x="412" y="766"/>
                  <a:pt x="405" y="766"/>
                  <a:pt x="400" y="769"/>
                </a:cubicBezTo>
                <a:cubicBezTo>
                  <a:pt x="381" y="780"/>
                  <a:pt x="361" y="804"/>
                  <a:pt x="340" y="811"/>
                </a:cubicBezTo>
                <a:cubicBezTo>
                  <a:pt x="302" y="824"/>
                  <a:pt x="273" y="830"/>
                  <a:pt x="232" y="835"/>
                </a:cubicBezTo>
                <a:cubicBezTo>
                  <a:pt x="216" y="840"/>
                  <a:pt x="176" y="848"/>
                  <a:pt x="160" y="859"/>
                </a:cubicBezTo>
                <a:cubicBezTo>
                  <a:pt x="147" y="867"/>
                  <a:pt x="120" y="886"/>
                  <a:pt x="106" y="889"/>
                </a:cubicBezTo>
                <a:cubicBezTo>
                  <a:pt x="86" y="894"/>
                  <a:pt x="66" y="893"/>
                  <a:pt x="46" y="895"/>
                </a:cubicBezTo>
                <a:cubicBezTo>
                  <a:pt x="38" y="897"/>
                  <a:pt x="30" y="899"/>
                  <a:pt x="22" y="901"/>
                </a:cubicBezTo>
                <a:cubicBezTo>
                  <a:pt x="16" y="903"/>
                  <a:pt x="8" y="911"/>
                  <a:pt x="4" y="907"/>
                </a:cubicBezTo>
                <a:cubicBezTo>
                  <a:pt x="0" y="903"/>
                  <a:pt x="8" y="895"/>
                  <a:pt x="10" y="889"/>
                </a:cubicBezTo>
                <a:cubicBezTo>
                  <a:pt x="12" y="881"/>
                  <a:pt x="14" y="873"/>
                  <a:pt x="16" y="865"/>
                </a:cubicBezTo>
                <a:cubicBezTo>
                  <a:pt x="23" y="839"/>
                  <a:pt x="40" y="817"/>
                  <a:pt x="52" y="793"/>
                </a:cubicBezTo>
                <a:cubicBezTo>
                  <a:pt x="55" y="787"/>
                  <a:pt x="54" y="779"/>
                  <a:pt x="58" y="775"/>
                </a:cubicBezTo>
                <a:cubicBezTo>
                  <a:pt x="70" y="763"/>
                  <a:pt x="90" y="766"/>
                  <a:pt x="106" y="763"/>
                </a:cubicBezTo>
                <a:cubicBezTo>
                  <a:pt x="114" y="755"/>
                  <a:pt x="132" y="739"/>
                  <a:pt x="136" y="727"/>
                </a:cubicBezTo>
                <a:cubicBezTo>
                  <a:pt x="153" y="671"/>
                  <a:pt x="125" y="696"/>
                  <a:pt x="160" y="673"/>
                </a:cubicBezTo>
                <a:cubicBezTo>
                  <a:pt x="188" y="682"/>
                  <a:pt x="194" y="687"/>
                  <a:pt x="232" y="673"/>
                </a:cubicBezTo>
                <a:cubicBezTo>
                  <a:pt x="246" y="668"/>
                  <a:pt x="243" y="646"/>
                  <a:pt x="250" y="637"/>
                </a:cubicBezTo>
                <a:cubicBezTo>
                  <a:pt x="263" y="620"/>
                  <a:pt x="291" y="619"/>
                  <a:pt x="310" y="613"/>
                </a:cubicBezTo>
                <a:cubicBezTo>
                  <a:pt x="316" y="571"/>
                  <a:pt x="323" y="546"/>
                  <a:pt x="358" y="523"/>
                </a:cubicBezTo>
                <a:cubicBezTo>
                  <a:pt x="382" y="487"/>
                  <a:pt x="371" y="478"/>
                  <a:pt x="412" y="451"/>
                </a:cubicBezTo>
                <a:cubicBezTo>
                  <a:pt x="427" y="429"/>
                  <a:pt x="452" y="418"/>
                  <a:pt x="478" y="409"/>
                </a:cubicBezTo>
                <a:cubicBezTo>
                  <a:pt x="469" y="382"/>
                  <a:pt x="466" y="359"/>
                  <a:pt x="496" y="349"/>
                </a:cubicBezTo>
                <a:cubicBezTo>
                  <a:pt x="503" y="229"/>
                  <a:pt x="479" y="239"/>
                  <a:pt x="568" y="217"/>
                </a:cubicBezTo>
                <a:cubicBezTo>
                  <a:pt x="561" y="195"/>
                  <a:pt x="562" y="193"/>
                  <a:pt x="586" y="193"/>
                </a:cubicBezTo>
                <a:lnTo>
                  <a:pt x="520" y="163"/>
                </a:lnTo>
                <a:close/>
              </a:path>
            </a:pathLst>
          </a:custGeom>
          <a:solidFill>
            <a:srgbClr val="0033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30" name="任意多边形 9229"/>
          <p:cNvSpPr/>
          <p:nvPr/>
        </p:nvSpPr>
        <p:spPr>
          <a:xfrm>
            <a:off x="3924300" y="5445125"/>
            <a:ext cx="935038" cy="1368425"/>
          </a:xfrm>
          <a:custGeom>
            <a:avLst/>
            <a:gdLst/>
            <a:ahLst/>
            <a:cxnLst/>
            <a:pathLst>
              <a:path w="495" h="1115">
                <a:moveTo>
                  <a:pt x="369" y="187"/>
                </a:moveTo>
                <a:cubicBezTo>
                  <a:pt x="360" y="161"/>
                  <a:pt x="364" y="154"/>
                  <a:pt x="387" y="139"/>
                </a:cubicBezTo>
                <a:cubicBezTo>
                  <a:pt x="389" y="133"/>
                  <a:pt x="389" y="125"/>
                  <a:pt x="393" y="121"/>
                </a:cubicBezTo>
                <a:cubicBezTo>
                  <a:pt x="397" y="117"/>
                  <a:pt x="407" y="120"/>
                  <a:pt x="411" y="115"/>
                </a:cubicBezTo>
                <a:cubicBezTo>
                  <a:pt x="456" y="51"/>
                  <a:pt x="395" y="98"/>
                  <a:pt x="441" y="67"/>
                </a:cubicBezTo>
                <a:cubicBezTo>
                  <a:pt x="435" y="29"/>
                  <a:pt x="442" y="0"/>
                  <a:pt x="375" y="37"/>
                </a:cubicBezTo>
                <a:cubicBezTo>
                  <a:pt x="366" y="42"/>
                  <a:pt x="375" y="59"/>
                  <a:pt x="369" y="67"/>
                </a:cubicBezTo>
                <a:cubicBezTo>
                  <a:pt x="365" y="72"/>
                  <a:pt x="357" y="71"/>
                  <a:pt x="351" y="73"/>
                </a:cubicBezTo>
                <a:cubicBezTo>
                  <a:pt x="336" y="117"/>
                  <a:pt x="330" y="100"/>
                  <a:pt x="357" y="127"/>
                </a:cubicBezTo>
                <a:cubicBezTo>
                  <a:pt x="353" y="115"/>
                  <a:pt x="353" y="95"/>
                  <a:pt x="333" y="115"/>
                </a:cubicBezTo>
                <a:cubicBezTo>
                  <a:pt x="330" y="118"/>
                  <a:pt x="321" y="157"/>
                  <a:pt x="321" y="157"/>
                </a:cubicBezTo>
                <a:cubicBezTo>
                  <a:pt x="317" y="169"/>
                  <a:pt x="309" y="193"/>
                  <a:pt x="309" y="193"/>
                </a:cubicBezTo>
                <a:cubicBezTo>
                  <a:pt x="237" y="181"/>
                  <a:pt x="155" y="210"/>
                  <a:pt x="93" y="169"/>
                </a:cubicBezTo>
                <a:cubicBezTo>
                  <a:pt x="87" y="171"/>
                  <a:pt x="79" y="171"/>
                  <a:pt x="75" y="175"/>
                </a:cubicBezTo>
                <a:cubicBezTo>
                  <a:pt x="71" y="179"/>
                  <a:pt x="75" y="190"/>
                  <a:pt x="69" y="193"/>
                </a:cubicBezTo>
                <a:cubicBezTo>
                  <a:pt x="56" y="199"/>
                  <a:pt x="41" y="197"/>
                  <a:pt x="27" y="199"/>
                </a:cubicBezTo>
                <a:cubicBezTo>
                  <a:pt x="0" y="279"/>
                  <a:pt x="20" y="353"/>
                  <a:pt x="45" y="427"/>
                </a:cubicBezTo>
                <a:cubicBezTo>
                  <a:pt x="37" y="460"/>
                  <a:pt x="30" y="493"/>
                  <a:pt x="15" y="523"/>
                </a:cubicBezTo>
                <a:cubicBezTo>
                  <a:pt x="40" y="697"/>
                  <a:pt x="101" y="922"/>
                  <a:pt x="3" y="1069"/>
                </a:cubicBezTo>
                <a:cubicBezTo>
                  <a:pt x="11" y="1101"/>
                  <a:pt x="13" y="1115"/>
                  <a:pt x="45" y="1093"/>
                </a:cubicBezTo>
                <a:cubicBezTo>
                  <a:pt x="73" y="1052"/>
                  <a:pt x="64" y="1071"/>
                  <a:pt x="75" y="1039"/>
                </a:cubicBezTo>
                <a:cubicBezTo>
                  <a:pt x="82" y="941"/>
                  <a:pt x="66" y="947"/>
                  <a:pt x="153" y="937"/>
                </a:cubicBezTo>
                <a:cubicBezTo>
                  <a:pt x="161" y="913"/>
                  <a:pt x="171" y="901"/>
                  <a:pt x="189" y="883"/>
                </a:cubicBezTo>
                <a:cubicBezTo>
                  <a:pt x="191" y="877"/>
                  <a:pt x="191" y="869"/>
                  <a:pt x="195" y="865"/>
                </a:cubicBezTo>
                <a:cubicBezTo>
                  <a:pt x="199" y="861"/>
                  <a:pt x="209" y="864"/>
                  <a:pt x="213" y="859"/>
                </a:cubicBezTo>
                <a:cubicBezTo>
                  <a:pt x="222" y="847"/>
                  <a:pt x="230" y="780"/>
                  <a:pt x="237" y="775"/>
                </a:cubicBezTo>
                <a:cubicBezTo>
                  <a:pt x="247" y="768"/>
                  <a:pt x="273" y="763"/>
                  <a:pt x="273" y="763"/>
                </a:cubicBezTo>
                <a:cubicBezTo>
                  <a:pt x="294" y="731"/>
                  <a:pt x="303" y="710"/>
                  <a:pt x="315" y="673"/>
                </a:cubicBezTo>
                <a:cubicBezTo>
                  <a:pt x="321" y="655"/>
                  <a:pt x="325" y="633"/>
                  <a:pt x="339" y="619"/>
                </a:cubicBezTo>
                <a:cubicBezTo>
                  <a:pt x="356" y="602"/>
                  <a:pt x="369" y="605"/>
                  <a:pt x="393" y="601"/>
                </a:cubicBezTo>
                <a:cubicBezTo>
                  <a:pt x="402" y="575"/>
                  <a:pt x="420" y="555"/>
                  <a:pt x="429" y="529"/>
                </a:cubicBezTo>
                <a:cubicBezTo>
                  <a:pt x="432" y="487"/>
                  <a:pt x="425" y="442"/>
                  <a:pt x="441" y="403"/>
                </a:cubicBezTo>
                <a:cubicBezTo>
                  <a:pt x="447" y="390"/>
                  <a:pt x="460" y="381"/>
                  <a:pt x="465" y="367"/>
                </a:cubicBezTo>
                <a:cubicBezTo>
                  <a:pt x="467" y="361"/>
                  <a:pt x="469" y="355"/>
                  <a:pt x="471" y="349"/>
                </a:cubicBezTo>
                <a:cubicBezTo>
                  <a:pt x="475" y="293"/>
                  <a:pt x="469" y="274"/>
                  <a:pt x="495" y="235"/>
                </a:cubicBezTo>
                <a:cubicBezTo>
                  <a:pt x="481" y="177"/>
                  <a:pt x="423" y="215"/>
                  <a:pt x="375" y="199"/>
                </a:cubicBezTo>
                <a:cubicBezTo>
                  <a:pt x="368" y="179"/>
                  <a:pt x="369" y="175"/>
                  <a:pt x="369" y="187"/>
                </a:cubicBezTo>
                <a:close/>
              </a:path>
            </a:pathLst>
          </a:custGeom>
          <a:solidFill>
            <a:srgbClr val="0033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31" name="任意多边形 9230"/>
          <p:cNvSpPr/>
          <p:nvPr/>
        </p:nvSpPr>
        <p:spPr>
          <a:xfrm flipH="1">
            <a:off x="4643438" y="5373688"/>
            <a:ext cx="1152525" cy="1370012"/>
          </a:xfrm>
          <a:custGeom>
            <a:avLst/>
            <a:gdLst/>
            <a:ahLst/>
            <a:cxnLst/>
            <a:pathLst>
              <a:path w="495" h="1115">
                <a:moveTo>
                  <a:pt x="369" y="187"/>
                </a:moveTo>
                <a:cubicBezTo>
                  <a:pt x="360" y="161"/>
                  <a:pt x="364" y="154"/>
                  <a:pt x="387" y="139"/>
                </a:cubicBezTo>
                <a:cubicBezTo>
                  <a:pt x="389" y="133"/>
                  <a:pt x="389" y="125"/>
                  <a:pt x="393" y="121"/>
                </a:cubicBezTo>
                <a:cubicBezTo>
                  <a:pt x="397" y="117"/>
                  <a:pt x="407" y="120"/>
                  <a:pt x="411" y="115"/>
                </a:cubicBezTo>
                <a:cubicBezTo>
                  <a:pt x="456" y="51"/>
                  <a:pt x="395" y="98"/>
                  <a:pt x="441" y="67"/>
                </a:cubicBezTo>
                <a:cubicBezTo>
                  <a:pt x="435" y="29"/>
                  <a:pt x="442" y="0"/>
                  <a:pt x="375" y="37"/>
                </a:cubicBezTo>
                <a:cubicBezTo>
                  <a:pt x="366" y="42"/>
                  <a:pt x="375" y="59"/>
                  <a:pt x="369" y="67"/>
                </a:cubicBezTo>
                <a:cubicBezTo>
                  <a:pt x="365" y="72"/>
                  <a:pt x="357" y="71"/>
                  <a:pt x="351" y="73"/>
                </a:cubicBezTo>
                <a:cubicBezTo>
                  <a:pt x="336" y="117"/>
                  <a:pt x="330" y="100"/>
                  <a:pt x="357" y="127"/>
                </a:cubicBezTo>
                <a:cubicBezTo>
                  <a:pt x="353" y="115"/>
                  <a:pt x="353" y="95"/>
                  <a:pt x="333" y="115"/>
                </a:cubicBezTo>
                <a:cubicBezTo>
                  <a:pt x="330" y="118"/>
                  <a:pt x="321" y="157"/>
                  <a:pt x="321" y="157"/>
                </a:cubicBezTo>
                <a:cubicBezTo>
                  <a:pt x="317" y="169"/>
                  <a:pt x="309" y="193"/>
                  <a:pt x="309" y="193"/>
                </a:cubicBezTo>
                <a:cubicBezTo>
                  <a:pt x="237" y="181"/>
                  <a:pt x="155" y="210"/>
                  <a:pt x="93" y="169"/>
                </a:cubicBezTo>
                <a:cubicBezTo>
                  <a:pt x="87" y="171"/>
                  <a:pt x="79" y="171"/>
                  <a:pt x="75" y="175"/>
                </a:cubicBezTo>
                <a:cubicBezTo>
                  <a:pt x="71" y="179"/>
                  <a:pt x="75" y="190"/>
                  <a:pt x="69" y="193"/>
                </a:cubicBezTo>
                <a:cubicBezTo>
                  <a:pt x="56" y="199"/>
                  <a:pt x="41" y="197"/>
                  <a:pt x="27" y="199"/>
                </a:cubicBezTo>
                <a:cubicBezTo>
                  <a:pt x="0" y="279"/>
                  <a:pt x="20" y="353"/>
                  <a:pt x="45" y="427"/>
                </a:cubicBezTo>
                <a:cubicBezTo>
                  <a:pt x="37" y="460"/>
                  <a:pt x="30" y="493"/>
                  <a:pt x="15" y="523"/>
                </a:cubicBezTo>
                <a:cubicBezTo>
                  <a:pt x="40" y="697"/>
                  <a:pt x="101" y="922"/>
                  <a:pt x="3" y="1069"/>
                </a:cubicBezTo>
                <a:cubicBezTo>
                  <a:pt x="11" y="1101"/>
                  <a:pt x="13" y="1115"/>
                  <a:pt x="45" y="1093"/>
                </a:cubicBezTo>
                <a:cubicBezTo>
                  <a:pt x="73" y="1052"/>
                  <a:pt x="64" y="1071"/>
                  <a:pt x="75" y="1039"/>
                </a:cubicBezTo>
                <a:cubicBezTo>
                  <a:pt x="82" y="941"/>
                  <a:pt x="66" y="947"/>
                  <a:pt x="153" y="937"/>
                </a:cubicBezTo>
                <a:cubicBezTo>
                  <a:pt x="161" y="913"/>
                  <a:pt x="171" y="901"/>
                  <a:pt x="189" y="883"/>
                </a:cubicBezTo>
                <a:cubicBezTo>
                  <a:pt x="191" y="877"/>
                  <a:pt x="191" y="869"/>
                  <a:pt x="195" y="865"/>
                </a:cubicBezTo>
                <a:cubicBezTo>
                  <a:pt x="199" y="861"/>
                  <a:pt x="209" y="864"/>
                  <a:pt x="213" y="859"/>
                </a:cubicBezTo>
                <a:cubicBezTo>
                  <a:pt x="222" y="847"/>
                  <a:pt x="230" y="780"/>
                  <a:pt x="237" y="775"/>
                </a:cubicBezTo>
                <a:cubicBezTo>
                  <a:pt x="247" y="768"/>
                  <a:pt x="273" y="763"/>
                  <a:pt x="273" y="763"/>
                </a:cubicBezTo>
                <a:cubicBezTo>
                  <a:pt x="294" y="731"/>
                  <a:pt x="303" y="710"/>
                  <a:pt x="315" y="673"/>
                </a:cubicBezTo>
                <a:cubicBezTo>
                  <a:pt x="321" y="655"/>
                  <a:pt x="325" y="633"/>
                  <a:pt x="339" y="619"/>
                </a:cubicBezTo>
                <a:cubicBezTo>
                  <a:pt x="356" y="602"/>
                  <a:pt x="369" y="605"/>
                  <a:pt x="393" y="601"/>
                </a:cubicBezTo>
                <a:cubicBezTo>
                  <a:pt x="402" y="575"/>
                  <a:pt x="420" y="555"/>
                  <a:pt x="429" y="529"/>
                </a:cubicBezTo>
                <a:cubicBezTo>
                  <a:pt x="432" y="487"/>
                  <a:pt x="425" y="442"/>
                  <a:pt x="441" y="403"/>
                </a:cubicBezTo>
                <a:cubicBezTo>
                  <a:pt x="447" y="390"/>
                  <a:pt x="460" y="381"/>
                  <a:pt x="465" y="367"/>
                </a:cubicBezTo>
                <a:cubicBezTo>
                  <a:pt x="467" y="361"/>
                  <a:pt x="469" y="355"/>
                  <a:pt x="471" y="349"/>
                </a:cubicBezTo>
                <a:cubicBezTo>
                  <a:pt x="475" y="293"/>
                  <a:pt x="469" y="274"/>
                  <a:pt x="495" y="235"/>
                </a:cubicBezTo>
                <a:cubicBezTo>
                  <a:pt x="481" y="177"/>
                  <a:pt x="423" y="215"/>
                  <a:pt x="375" y="199"/>
                </a:cubicBezTo>
                <a:cubicBezTo>
                  <a:pt x="368" y="179"/>
                  <a:pt x="369" y="175"/>
                  <a:pt x="369" y="187"/>
                </a:cubicBezTo>
                <a:close/>
              </a:path>
            </a:pathLst>
          </a:custGeom>
          <a:solidFill>
            <a:srgbClr val="0033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32" name="椭圆 9231"/>
          <p:cNvSpPr/>
          <p:nvPr/>
        </p:nvSpPr>
        <p:spPr>
          <a:xfrm>
            <a:off x="-107950" y="-1611312"/>
            <a:ext cx="865188" cy="865187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3" name="椭圆 9232"/>
          <p:cNvSpPr/>
          <p:nvPr/>
        </p:nvSpPr>
        <p:spPr>
          <a:xfrm>
            <a:off x="395288" y="-1827212"/>
            <a:ext cx="865187" cy="865187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4" name="椭圆 9233"/>
          <p:cNvSpPr/>
          <p:nvPr/>
        </p:nvSpPr>
        <p:spPr>
          <a:xfrm>
            <a:off x="971550" y="-1755775"/>
            <a:ext cx="865188" cy="865188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5" name="椭圆 9234"/>
          <p:cNvSpPr/>
          <p:nvPr/>
        </p:nvSpPr>
        <p:spPr>
          <a:xfrm>
            <a:off x="2122488" y="-2187575"/>
            <a:ext cx="865187" cy="865188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6" name="椭圆 9235"/>
          <p:cNvSpPr/>
          <p:nvPr/>
        </p:nvSpPr>
        <p:spPr>
          <a:xfrm>
            <a:off x="4930775" y="-2187575"/>
            <a:ext cx="865188" cy="865188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7" name="椭圆 9236"/>
          <p:cNvSpPr/>
          <p:nvPr/>
        </p:nvSpPr>
        <p:spPr>
          <a:xfrm>
            <a:off x="-1295400" y="-433387"/>
            <a:ext cx="865188" cy="865187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8" name="椭圆 9237"/>
          <p:cNvSpPr/>
          <p:nvPr/>
        </p:nvSpPr>
        <p:spPr>
          <a:xfrm>
            <a:off x="-1371600" y="381000"/>
            <a:ext cx="865188" cy="865188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4" name="矩形 9240"/>
          <p:cNvSpPr/>
          <p:nvPr/>
        </p:nvSpPr>
        <p:spPr>
          <a:xfrm>
            <a:off x="2514600" y="-762000"/>
            <a:ext cx="38862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投影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46821E-6 L 0.00191 -0.02451 C 0.00399 -0.02983 0.00538 -0.04047 0.00868 -0.04833 C 0.01059 -0.05573 0.01302 -0.06243 0.0151 -0.06867 C 0.01944 -0.07422 0.01823 -0.07746 0.02049 -0.08509 C 0.02257 -0.09226 0.02569 -0.10266 0.02951 -0.11214 C 0.03055 -0.1126 0.03264 -0.12023 0.03472 -0.12417 C 0.03715 -0.12879 0.03958 -0.13434 0.04253 -0.13896 C 0.04462 -0.14266 0.04844 -0.14451 0.05052 -0.14821 L 0.05399 -0.15815 L 0.06649 -0.17156 " pathEditMode="fixed" rAng="0" ptsTypes="FfaaafaaFAF">
                                      <p:cBhvr>
                                        <p:cTn id="6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0" y="-8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372 0.34259 L 0.12084 0.32917 C 0.12449 0.32569 0.1264 0.32083 0.13004 0.31597 C 0.13351 0.31204 0.13629 0.30856 0.13924 0.30486 C 0.14254 0.30208 0.1441 0.30046 0.14619 0.29676 C 0.14966 0.29236 0.15469 0.28704 0.15713 0.28125 C 0.16094 0.28102 0.16459 0.27685 0.16737 0.27477 C 0.17136 0.27199 0.17483 0.26898 0.17813 0.26643 C 0.18091 0.26412 0.18733 0.2625 0.19115 0.26042 L 0.19532 0.25463 L 0.21285 0.24699 " pathEditMode="fixed" rAng="-298499072" ptsTypes="FfaaafaaFAF">
                                      <p:cBhvr>
                                        <p:cTn id="14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0" y="-48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781 0.27838 L 0.16701 0.26497 C 0.17188 0.26312 0.17795 0.25688 0.18108 0.25271 C 0.1875 0.24763 0.19253 0.24601 0.20017 0.23953 C 0.20208 0.23861 0.20347 0.23953 0.20972 0.23237 C 0.21441 0.22844 0.22135 0.22451 0.22396 0.21896 C 0.22778 0.21942 0.23385 0.21711 0.23628 0.21734 C 0.24028 0.21641 0.24566 0.21086 0.24948 0.21318 C 0.25017 0.2111 0.26024 0.2104 0.26181 0.20994 L 0.26788 0.20809 L 0.28715 0.20555 " pathEditMode="fixed" rAng="1394856928" ptsTypes="FfaaafaaFAF">
                                      <p:cBhvr>
                                        <p:cTn id="20" dur="2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-3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413 0.19514 L 0.23802 0.18612 C 0.24305 0.18497 0.24809 0.17988 0.25469 0.17618 C 0.25955 0.17479 0.2651 0.17479 0.26979 0.17202 C 0.27465 0.17017 0.27726 0.17086 0.28264 0.16809 C 0.28767 0.16624 0.29583 0.1637 0.30017 0.15907 C 0.30486 0.16208 0.30972 0.16069 0.31441 0.16115 C 0.31892 0.15953 0.32292 0.1593 0.32795 0.16 C 0.33212 0.16115 0.33889 0.16416 0.34253 0.1637 L 0.35035 0.16277 L 0.37153 0.16601 " pathEditMode="fixed" rAng="1500437488" ptsTypes="FfaaafaaFAF">
                                      <p:cBhvr>
                                        <p:cTn id="26" dur="2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00" y="-15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549 0.2289 L 0.26233 0.22705 C 0.26719 0.22774 0.27327 0.22497 0.28056 0.22566 C 0.28577 0.22589 0.29132 0.22682 0.29671 0.22728 C 0.30105 0.22682 0.304 0.22797 0.30886 0.22751 C 0.31459 0.22843 0.32275 0.22867 0.32934 0.22658 C 0.33177 0.23052 0.33768 0.23075 0.34184 0.23329 C 0.34601 0.23468 0.3507 0.23537 0.35539 0.23791 C 0.35938 0.2393 0.36424 0.24508 0.36719 0.24647 L 0.3757 0.24739 L 0.39306 0.26034 " pathEditMode="fixed" rAng="1844153008" ptsTypes="FfaaafaaFAF">
                                      <p:cBhvr>
                                        <p:cTn id="32" dur="2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00" y="1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76 0.26035 L 0.10139 0.26312 C 0.10573 0.2652 0.11163 0.26497 0.11788 0.26774 C 0.12205 0.26913 0.12708 0.27121 0.13142 0.27283 C 0.13559 0.27491 0.1375 0.27561 0.14201 0.27676 C 0.14722 0.27907 0.15434 0.28277 0.16094 0.28185 C 0.16198 0.28624 0.16684 0.28855 0.17031 0.2911 C 0.17378 0.29387 0.17778 0.29618 0.18177 0.30035 C 0.18437 0.30173 0.1875 0.30751 0.19028 0.30983 L 0.19687 0.31353 L 0.20955 0.32855 " pathEditMode="fixed" rAng="2045217568" ptsTypes="FfaaafaaFAF">
                                      <p:cBhvr>
                                        <p:cTn id="38" dur="2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00" y="34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4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9028 0.07306 L 0.9 0.07838 C 0.9033 0.08185 0.90677 0.08277 0.91094 0.08624 C 0.91407 0.08878 0.91788 0.09202 0.92084 0.0948 C 0.92361 0.09734 0.925 0.10011 0.92813 0.1015 C 0.93212 0.10497 0.93698 0.10959 0.94063 0.11075 C 0.94219 0.11653 0.94566 0.11977 0.94827 0.12277 C 0.95052 0.12624 0.95348 0.12925 0.95573 0.13364 C 0.95851 0.13664 0.96094 0.14404 0.9625 0.14636 L 0.96754 0.15144 L 0.97795 0.1704 " pathEditMode="fixed" rAng="2050739968" ptsTypes="FfaaafaaFAF">
                                      <p:cBhvr>
                                        <p:cTn id="44" dur="2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0" y="4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8629 0.05157 L 0.99983 0.0622 C 1.00278 0.06659 1.00816 0.0696 1.01303 0.07515 C 1.01667 0.07908 1.02066 0.0837 1.02379 0.08787 C 1.02691 0.09133 1.02865 0.09411 1.0323 0.09781 C 1.03646 0.10243 1.04219 0.10914 1.04792 0.11284 C 1.04757 0.11746 1.05157 0.12209 1.05365 0.12648 C 1.05625 0.1311 1.05921 0.13434 1.06129 0.13966 C 1.06355 0.14474 1.06459 0.15145 1.06632 0.15515 L 1.07171 0.16255 L 1.07865 0.18428 " pathEditMode="fixed" rAng="-2074781088" ptsTypes="FfaaafaaFAF">
                                      <p:cBhvr>
                                        <p:cTn id="50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0" y="66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945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4000" dirty="0">
                <a:solidFill>
                  <a:srgbClr val="FF0000"/>
                </a:solidFill>
                <a:ea typeface="宋体" panose="02010600030101010101" pitchFamily="2" charset="-122"/>
              </a:rPr>
              <a:t>中心投影与平行投影的区别与联系</a:t>
            </a:r>
            <a:endParaRPr lang="zh-CN" altLang="en-US" sz="4000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graphicFrame>
        <p:nvGraphicFramePr>
          <p:cNvPr id="19493" name="内容占位符 19492"/>
          <p:cNvGraphicFramePr/>
          <p:nvPr>
            <p:ph idx="1"/>
          </p:nvPr>
        </p:nvGraphicFramePr>
        <p:xfrm>
          <a:off x="304800" y="1447800"/>
          <a:ext cx="8540750" cy="4708525"/>
        </p:xfrm>
        <a:graphic>
          <a:graphicData uri="http://schemas.openxmlformats.org/drawingml/2006/table">
            <a:tbl>
              <a:tblPr/>
              <a:tblGrid>
                <a:gridCol w="1679575"/>
                <a:gridCol w="2216150"/>
                <a:gridCol w="2584450"/>
                <a:gridCol w="2060575"/>
              </a:tblGrid>
              <a:tr h="15430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/>
                        <a:t>区别</a:t>
                      </a:r>
                      <a:endParaRPr lang="zh-CN" altLang="en-US" b="1" dirty="0"/>
                    </a:p>
                    <a:p>
                      <a:pPr marL="0" lvl="0" indent="0">
                        <a:buNone/>
                      </a:pPr>
                      <a:endParaRPr lang="zh-CN" altLang="en-US" b="1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dirty="0"/>
                        <a:t>    光线</a:t>
                      </a:r>
                      <a:endParaRPr lang="zh-CN" altLang="en-US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/>
                        <a:t>联系</a:t>
                      </a:r>
                      <a:endParaRPr lang="zh-CN" altLang="en-US" b="1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732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/>
                        <a:t>平行投影</a:t>
                      </a:r>
                      <a:endParaRPr lang="zh-CN" altLang="en-US" b="1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dirty="0"/>
                        <a:t>平行的投射线（</a:t>
                      </a:r>
                      <a:r>
                        <a:rPr lang="zh-CN" altLang="en-US" dirty="0">
                          <a:solidFill>
                            <a:srgbClr val="FF3300"/>
                          </a:solidFill>
                        </a:rPr>
                        <a:t>太阳光</a:t>
                      </a:r>
                      <a:r>
                        <a:rPr lang="zh-CN" altLang="en-US" dirty="0"/>
                        <a:t>）</a:t>
                      </a:r>
                      <a:endParaRPr lang="zh-CN" altLang="en-US" dirty="0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dirty="0"/>
                        <a:t>光线与投影面垂直时</a:t>
                      </a:r>
                      <a:r>
                        <a:rPr lang="en-US" altLang="zh-CN" dirty="0"/>
                        <a:t>:</a:t>
                      </a:r>
                      <a:r>
                        <a:rPr lang="zh-CN" altLang="en-US" dirty="0"/>
                        <a:t>（</a:t>
                      </a:r>
                      <a:r>
                        <a:rPr lang="zh-CN" altLang="en-US" dirty="0">
                          <a:solidFill>
                            <a:srgbClr val="FF3300"/>
                          </a:solidFill>
                        </a:rPr>
                        <a:t>全等</a:t>
                      </a:r>
                      <a:r>
                        <a:rPr lang="zh-CN" altLang="en-US" b="1" dirty="0"/>
                        <a:t>）</a:t>
                      </a:r>
                      <a:endParaRPr lang="zh-CN" altLang="en-US" b="1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dirty="0"/>
                        <a:t>     </a:t>
                      </a:r>
                      <a:r>
                        <a:rPr lang="zh-CN" altLang="en-US" dirty="0"/>
                        <a:t>都是物体在光线的照射下，在某个平面内形成的影子。</a:t>
                      </a:r>
                      <a:r>
                        <a:rPr lang="en-US" altLang="zh-CN"/>
                        <a:t>(</a:t>
                      </a:r>
                      <a:r>
                        <a:rPr lang="zh-CN" altLang="en-US" dirty="0">
                          <a:solidFill>
                            <a:srgbClr val="FF3300"/>
                          </a:solidFill>
                        </a:rPr>
                        <a:t>都是投影</a:t>
                      </a:r>
                      <a:r>
                        <a:rPr lang="en-US" altLang="zh-CN"/>
                        <a:t>)</a:t>
                      </a:r>
                      <a:endParaRPr lang="en-US" altLang="zh-CN"/>
                    </a:p>
                    <a:p>
                      <a:pPr marL="0" lvl="0" indent="0" algn="ctr">
                        <a:buNone/>
                      </a:pPr>
                      <a:endParaRPr lang="zh-CN" altLang="en-US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081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/>
                        <a:t>中心投影</a:t>
                      </a:r>
                      <a:endParaRPr lang="zh-CN" altLang="en-US" b="1" dirty="0"/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dirty="0"/>
                        <a:t>从一点出发的投射线（</a:t>
                      </a:r>
                      <a:r>
                        <a:rPr lang="zh-CN" altLang="en-US" dirty="0">
                          <a:solidFill>
                            <a:srgbClr val="FF3300"/>
                          </a:solidFill>
                        </a:rPr>
                        <a:t>灯泡光</a:t>
                      </a:r>
                      <a:r>
                        <a:rPr lang="en-US" altLang="zh-CN"/>
                        <a:t>)</a:t>
                      </a:r>
                      <a:endParaRPr lang="zh-CN" altLang="en-US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dirty="0"/>
                        <a:t>放大</a:t>
                      </a:r>
                      <a:r>
                        <a:rPr lang="en-US" altLang="zh-CN"/>
                        <a:t>(</a:t>
                      </a:r>
                      <a:r>
                        <a:rPr lang="zh-CN" altLang="en-US" dirty="0">
                          <a:solidFill>
                            <a:srgbClr val="FF3300"/>
                          </a:solidFill>
                        </a:rPr>
                        <a:t>位似</a:t>
                      </a:r>
                      <a:r>
                        <a:rPr lang="zh-CN" altLang="en-US" dirty="0"/>
                        <a:t>变换</a:t>
                      </a:r>
                      <a:r>
                        <a:rPr lang="en-US" altLang="zh-CN"/>
                        <a:t>)</a:t>
                      </a:r>
                      <a:endParaRPr lang="zh-CN" altLang="en-US" b="1"/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406" name="直接连接符 19478"/>
          <p:cNvSpPr/>
          <p:nvPr/>
        </p:nvSpPr>
        <p:spPr>
          <a:xfrm flipV="1">
            <a:off x="1981200" y="2286000"/>
            <a:ext cx="4724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407" name="直接连接符 19479"/>
          <p:cNvSpPr/>
          <p:nvPr/>
        </p:nvSpPr>
        <p:spPr>
          <a:xfrm flipV="1">
            <a:off x="4191000" y="2276475"/>
            <a:ext cx="20638" cy="10001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408" name="文本框 19480"/>
          <p:cNvSpPr txBox="1"/>
          <p:nvPr/>
        </p:nvSpPr>
        <p:spPr>
          <a:xfrm>
            <a:off x="4343400" y="2209800"/>
            <a:ext cx="2286000" cy="822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物体与投影面平行时的投影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文本框 10241"/>
          <p:cNvSpPr txBox="1"/>
          <p:nvPr/>
        </p:nvSpPr>
        <p:spPr>
          <a:xfrm>
            <a:off x="503238" y="476250"/>
            <a:ext cx="8748712" cy="10382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把下列物体与它们的投影用线连接起来</a:t>
            </a:r>
            <a:r>
              <a:rPr lang="zh-CN" alt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endParaRPr lang="zh-CN" altLang="en-US" sz="20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7410" name="图片 10242" descr="pic_221119"/>
          <p:cNvPicPr>
            <a:picLocks noChangeAspect="1"/>
          </p:cNvPicPr>
          <p:nvPr/>
        </p:nvPicPr>
        <p:blipFill>
          <a:blip r:embed="rId1"/>
          <a:srcRect r="133" b="47456"/>
          <a:stretch>
            <a:fillRect/>
          </a:stretch>
        </p:blipFill>
        <p:spPr>
          <a:xfrm>
            <a:off x="971550" y="1916113"/>
            <a:ext cx="6696075" cy="1728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图片 10243" descr="pic_221119"/>
          <p:cNvPicPr>
            <a:picLocks noChangeAspect="1"/>
          </p:cNvPicPr>
          <p:nvPr/>
        </p:nvPicPr>
        <p:blipFill>
          <a:blip r:embed="rId1"/>
          <a:srcRect t="47340" r="133" b="230"/>
          <a:stretch>
            <a:fillRect/>
          </a:stretch>
        </p:blipFill>
        <p:spPr>
          <a:xfrm>
            <a:off x="971550" y="4365625"/>
            <a:ext cx="6553200" cy="1379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文本框 10244"/>
          <p:cNvSpPr txBox="1"/>
          <p:nvPr/>
        </p:nvSpPr>
        <p:spPr>
          <a:xfrm>
            <a:off x="250825" y="260350"/>
            <a:ext cx="2376488" cy="579438"/>
          </a:xfrm>
          <a:prstGeom prst="rect">
            <a:avLst/>
          </a:prstGeom>
          <a:solidFill>
            <a:srgbClr val="FF0000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练     习</a:t>
            </a: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6" name="直接连接符 10245"/>
          <p:cNvSpPr/>
          <p:nvPr/>
        </p:nvSpPr>
        <p:spPr>
          <a:xfrm>
            <a:off x="1835150" y="3213100"/>
            <a:ext cx="1368425" cy="1368425"/>
          </a:xfrm>
          <a:prstGeom prst="line">
            <a:avLst/>
          </a:prstGeom>
          <a:ln w="38100" cap="flat" cmpd="sng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0247" name="直接连接符 10246"/>
          <p:cNvSpPr/>
          <p:nvPr/>
        </p:nvSpPr>
        <p:spPr>
          <a:xfrm>
            <a:off x="3563938" y="3429000"/>
            <a:ext cx="3240087" cy="1439863"/>
          </a:xfrm>
          <a:prstGeom prst="line">
            <a:avLst/>
          </a:prstGeom>
          <a:ln w="38100" cap="flat" cmpd="sng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0248" name="直接连接符 10247"/>
          <p:cNvSpPr/>
          <p:nvPr/>
        </p:nvSpPr>
        <p:spPr>
          <a:xfrm flipH="1">
            <a:off x="2051050" y="3068638"/>
            <a:ext cx="2808288" cy="1655762"/>
          </a:xfrm>
          <a:prstGeom prst="line">
            <a:avLst/>
          </a:prstGeom>
          <a:ln w="38100" cap="flat" cmpd="sng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0249" name="直接连接符 10248"/>
          <p:cNvSpPr/>
          <p:nvPr/>
        </p:nvSpPr>
        <p:spPr>
          <a:xfrm flipH="1">
            <a:off x="5148263" y="3068638"/>
            <a:ext cx="1439862" cy="1800225"/>
          </a:xfrm>
          <a:prstGeom prst="line">
            <a:avLst/>
          </a:prstGeom>
          <a:ln w="38100" cap="flat" cmpd="sng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0250" name="文本框 10249"/>
          <p:cNvSpPr txBox="1"/>
          <p:nvPr/>
        </p:nvSpPr>
        <p:spPr>
          <a:xfrm>
            <a:off x="1066800" y="5943600"/>
            <a:ext cx="6624638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结论：投影与物体的形状有密切的关系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占位符 20481"/>
          <p:cNvSpPr>
            <a:spLocks noGrp="1"/>
          </p:cNvSpPr>
          <p:nvPr>
            <p:ph sz="half" idx="1"/>
          </p:nvPr>
        </p:nvSpPr>
        <p:spPr>
          <a:xfrm>
            <a:off x="1828800" y="115888"/>
            <a:ext cx="7315200" cy="1728787"/>
          </a:xfrm>
          <a:ln/>
        </p:spPr>
        <p:txBody>
          <a:bodyPr anchor="t"/>
          <a:p>
            <a:pPr marL="457200" indent="-457200">
              <a:buNone/>
            </a:pPr>
            <a:r>
              <a:rPr lang="en-US" altLang="zh-CN" sz="2800" b="1" dirty="0">
                <a:solidFill>
                  <a:srgbClr val="FF0000"/>
                </a:solidFill>
              </a:rPr>
              <a:t>           </a:t>
            </a:r>
            <a:r>
              <a:rPr lang="zh-CN" altLang="en-US" sz="2800" b="1" dirty="0">
                <a:solidFill>
                  <a:srgbClr val="FF0000"/>
                </a:solidFill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ea typeface="宋体" panose="02010600030101010101" pitchFamily="2" charset="-122"/>
              </a:rPr>
              <a:t>）</a:t>
            </a:r>
            <a:r>
              <a:rPr lang="zh-CN" altLang="en-US" b="1" dirty="0">
                <a:ea typeface="宋体" panose="02010600030101010101" pitchFamily="2" charset="-122"/>
              </a:rPr>
              <a:t>下图是两棵小树在同一时刻的影子</a:t>
            </a:r>
            <a:r>
              <a:rPr lang="en-US" altLang="zh-CN" b="1" dirty="0"/>
              <a:t>.</a:t>
            </a:r>
            <a:r>
              <a:rPr lang="zh-CN" altLang="en-US" b="1" dirty="0">
                <a:ea typeface="宋体" panose="02010600030101010101" pitchFamily="2" charset="-122"/>
              </a:rPr>
              <a:t>根据它们的投影，判断是太阳的光线还是灯光的光线</a:t>
            </a:r>
            <a:r>
              <a:rPr lang="en-US" altLang="zh-CN" b="1"/>
              <a:t>? </a:t>
            </a:r>
            <a:endParaRPr lang="en-US" altLang="zh-CN" b="1"/>
          </a:p>
        </p:txBody>
      </p:sp>
      <p:pic>
        <p:nvPicPr>
          <p:cNvPr id="19458" name="图片 20482"/>
          <p:cNvPicPr>
            <a:picLocks noChangeAspect="1"/>
          </p:cNvPicPr>
          <p:nvPr/>
        </p:nvPicPr>
        <p:blipFill>
          <a:blip r:embed="rId1"/>
          <a:srcRect t="32399" r="57353"/>
          <a:stretch>
            <a:fillRect/>
          </a:stretch>
        </p:blipFill>
        <p:spPr>
          <a:xfrm>
            <a:off x="1412875" y="3648075"/>
            <a:ext cx="2209800" cy="2066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直接连接符 20483"/>
          <p:cNvSpPr/>
          <p:nvPr/>
        </p:nvSpPr>
        <p:spPr>
          <a:xfrm flipV="1">
            <a:off x="1565275" y="1752600"/>
            <a:ext cx="2590800" cy="3810000"/>
          </a:xfrm>
          <a:prstGeom prst="line">
            <a:avLst/>
          </a:prstGeom>
          <a:ln w="28575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19460" name="图片 20484"/>
          <p:cNvPicPr>
            <a:picLocks noChangeAspect="1"/>
          </p:cNvPicPr>
          <p:nvPr/>
        </p:nvPicPr>
        <p:blipFill>
          <a:blip r:embed="rId1"/>
          <a:srcRect l="19118" t="32399" r="57353" b="12253"/>
          <a:stretch>
            <a:fillRect/>
          </a:stretch>
        </p:blipFill>
        <p:spPr>
          <a:xfrm>
            <a:off x="4897438" y="4165600"/>
            <a:ext cx="533400" cy="1387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图片 20485"/>
          <p:cNvPicPr>
            <a:picLocks noChangeAspect="1"/>
          </p:cNvPicPr>
          <p:nvPr/>
        </p:nvPicPr>
        <p:blipFill>
          <a:blip r:embed="rId1"/>
          <a:srcRect l="5882" t="85046" r="71538"/>
          <a:stretch>
            <a:fillRect/>
          </a:stretch>
        </p:blipFill>
        <p:spPr>
          <a:xfrm rot="-10320640">
            <a:off x="5146675" y="5430838"/>
            <a:ext cx="795338" cy="214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2" name="直接连接符 20486"/>
          <p:cNvSpPr/>
          <p:nvPr/>
        </p:nvSpPr>
        <p:spPr>
          <a:xfrm>
            <a:off x="974725" y="5535613"/>
            <a:ext cx="51816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sp>
      <p:grpSp>
        <p:nvGrpSpPr>
          <p:cNvPr id="20488" name="组合 20487"/>
          <p:cNvGrpSpPr/>
          <p:nvPr/>
        </p:nvGrpSpPr>
        <p:grpSpPr>
          <a:xfrm>
            <a:off x="3698875" y="1828800"/>
            <a:ext cx="533400" cy="457200"/>
            <a:chOff x="2832" y="912"/>
            <a:chExt cx="336" cy="288"/>
          </a:xfrm>
        </p:grpSpPr>
        <p:sp>
          <p:nvSpPr>
            <p:cNvPr id="19464" name="椭圆 20488"/>
            <p:cNvSpPr/>
            <p:nvPr/>
          </p:nvSpPr>
          <p:spPr>
            <a:xfrm>
              <a:off x="2928" y="960"/>
              <a:ext cx="144" cy="144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rgbClr val="FFCC66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65" name="直接连接符 20489"/>
            <p:cNvSpPr/>
            <p:nvPr/>
          </p:nvSpPr>
          <p:spPr>
            <a:xfrm>
              <a:off x="3072" y="1056"/>
              <a:ext cx="96" cy="48"/>
            </a:xfrm>
            <a:prstGeom prst="line">
              <a:avLst/>
            </a:prstGeom>
            <a:ln w="9525" cap="flat" cmpd="sng">
              <a:solidFill>
                <a:srgbClr val="FFCC66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9466" name="直接连接符 20490"/>
            <p:cNvSpPr/>
            <p:nvPr/>
          </p:nvSpPr>
          <p:spPr>
            <a:xfrm>
              <a:off x="3024" y="1104"/>
              <a:ext cx="48" cy="48"/>
            </a:xfrm>
            <a:prstGeom prst="line">
              <a:avLst/>
            </a:prstGeom>
            <a:ln w="9525" cap="flat" cmpd="sng">
              <a:solidFill>
                <a:srgbClr val="FFCC66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9467" name="直接连接符 20491"/>
            <p:cNvSpPr/>
            <p:nvPr/>
          </p:nvSpPr>
          <p:spPr>
            <a:xfrm flipH="1">
              <a:off x="2928" y="1104"/>
              <a:ext cx="48" cy="48"/>
            </a:xfrm>
            <a:prstGeom prst="line">
              <a:avLst/>
            </a:prstGeom>
            <a:ln w="9525" cap="flat" cmpd="sng">
              <a:solidFill>
                <a:srgbClr val="FFCC66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9468" name="直接连接符 20492"/>
            <p:cNvSpPr/>
            <p:nvPr/>
          </p:nvSpPr>
          <p:spPr>
            <a:xfrm flipH="1">
              <a:off x="2832" y="1056"/>
              <a:ext cx="96" cy="0"/>
            </a:xfrm>
            <a:prstGeom prst="line">
              <a:avLst/>
            </a:prstGeom>
            <a:ln w="9525" cap="flat" cmpd="sng">
              <a:solidFill>
                <a:srgbClr val="FFCC66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9469" name="直接连接符 20493"/>
            <p:cNvSpPr/>
            <p:nvPr/>
          </p:nvSpPr>
          <p:spPr>
            <a:xfrm flipH="1" flipV="1">
              <a:off x="2880" y="912"/>
              <a:ext cx="48" cy="96"/>
            </a:xfrm>
            <a:prstGeom prst="line">
              <a:avLst/>
            </a:prstGeom>
            <a:ln w="9525" cap="flat" cmpd="sng">
              <a:solidFill>
                <a:srgbClr val="FFCC66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9470" name="直接连接符 20494"/>
            <p:cNvSpPr/>
            <p:nvPr/>
          </p:nvSpPr>
          <p:spPr>
            <a:xfrm flipH="1">
              <a:off x="2928" y="1104"/>
              <a:ext cx="48" cy="96"/>
            </a:xfrm>
            <a:prstGeom prst="line">
              <a:avLst/>
            </a:prstGeom>
            <a:ln w="9525" cap="flat" cmpd="sng">
              <a:solidFill>
                <a:srgbClr val="FFCC66"/>
              </a:solidFill>
              <a:prstDash val="solid"/>
              <a:miter/>
              <a:headEnd type="none" w="med" len="med"/>
              <a:tailEnd type="none" w="med" len="med"/>
            </a:ln>
          </p:spPr>
        </p:sp>
      </p:grpSp>
      <p:sp>
        <p:nvSpPr>
          <p:cNvPr id="20496" name="直接连接符 20495"/>
          <p:cNvSpPr/>
          <p:nvPr/>
        </p:nvSpPr>
        <p:spPr>
          <a:xfrm flipH="1" flipV="1">
            <a:off x="3851275" y="1828800"/>
            <a:ext cx="1981200" cy="3581400"/>
          </a:xfrm>
          <a:prstGeom prst="line">
            <a:avLst/>
          </a:prstGeom>
          <a:ln w="28575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sp>
      <p:grpSp>
        <p:nvGrpSpPr>
          <p:cNvPr id="19472" name="组合 20496"/>
          <p:cNvGrpSpPr/>
          <p:nvPr/>
        </p:nvGrpSpPr>
        <p:grpSpPr>
          <a:xfrm>
            <a:off x="152400" y="228600"/>
            <a:ext cx="2030413" cy="1068388"/>
            <a:chOff x="249" y="255"/>
            <a:chExt cx="1316" cy="770"/>
          </a:xfrm>
        </p:grpSpPr>
        <p:pic>
          <p:nvPicPr>
            <p:cNvPr id="19473" name="图片 20497" descr="GL_0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5" y="255"/>
              <a:ext cx="1044" cy="55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74" name="矩形 20498"/>
            <p:cNvSpPr/>
            <p:nvPr/>
          </p:nvSpPr>
          <p:spPr>
            <a:xfrm rot="-151846">
              <a:off x="249" y="663"/>
              <a:ext cx="1316" cy="362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33333"/>
                </a:avLst>
              </a:prstTxWarp>
              <a:normAutofit/>
            </a:bodyPr>
            <a:p>
              <a:pPr algn="ctr"/>
              <a:r>
                <a:rPr lang="zh-CN" altLang="en-US" sz="3600">
                  <a:ln w="19050" cap="flat" cmpd="sng">
                    <a:solidFill>
                      <a:srgbClr val="99CC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66CC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隶书" charset="0"/>
                  <a:ea typeface="隶书" charset="0"/>
                </a:rPr>
                <a:t>议一议</a:t>
              </a:r>
              <a:endParaRPr lang="zh-CN" altLang="en-US" sz="3600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charset="0"/>
                <a:ea typeface="隶书" charset="0"/>
              </a:endParaRPr>
            </a:p>
          </p:txBody>
        </p:sp>
      </p:grpSp>
      <p:sp>
        <p:nvSpPr>
          <p:cNvPr id="20502" name="云形标注 20501"/>
          <p:cNvSpPr/>
          <p:nvPr/>
        </p:nvSpPr>
        <p:spPr>
          <a:xfrm>
            <a:off x="4953000" y="3505200"/>
            <a:ext cx="5181600" cy="685800"/>
          </a:xfrm>
          <a:prstGeom prst="cloudCallout">
            <a:avLst>
              <a:gd name="adj1" fmla="val -36153"/>
              <a:gd name="adj2" fmla="val 243981"/>
            </a:avLst>
          </a:prstGeom>
          <a:gradFill rotWithShape="1">
            <a:gsLst>
              <a:gs pos="0">
                <a:srgbClr val="C29BC2"/>
              </a:gs>
              <a:gs pos="100000">
                <a:srgbClr val="FFCCFF"/>
              </a:gs>
            </a:gsLst>
            <a:lin ang="5400000" scaled="1"/>
            <a:tileRect/>
          </a:gradFill>
          <a:ln w="9525" cap="flat" cmpd="sng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它们是中心投影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3" name="矩形 20502"/>
          <p:cNvSpPr/>
          <p:nvPr/>
        </p:nvSpPr>
        <p:spPr>
          <a:xfrm>
            <a:off x="152400" y="5943600"/>
            <a:ext cx="94488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2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由影子在物体的两侧可知</a:t>
            </a:r>
            <a:r>
              <a:rPr lang="en-US" altLang="zh-CN" sz="3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3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光源是发散光（灯光）！</a:t>
            </a:r>
            <a:endParaRPr lang="zh-CN" altLang="en-US" sz="32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2" grpId="0" animBg="1"/>
      <p:bldP spid="2050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图片 43021"/>
          <p:cNvPicPr>
            <a:picLocks noChangeAspect="1"/>
          </p:cNvPicPr>
          <p:nvPr/>
        </p:nvPicPr>
        <p:blipFill>
          <a:blip r:embed="rId1"/>
          <a:srcRect l="13789" t="77422" r="33272" b="586"/>
          <a:stretch>
            <a:fillRect/>
          </a:stretch>
        </p:blipFill>
        <p:spPr>
          <a:xfrm>
            <a:off x="4953000" y="5410200"/>
            <a:ext cx="914400" cy="246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2" name="图片 43020"/>
          <p:cNvPicPr>
            <a:picLocks noChangeAspect="1"/>
          </p:cNvPicPr>
          <p:nvPr/>
        </p:nvPicPr>
        <p:blipFill>
          <a:blip r:embed="rId1"/>
          <a:srcRect l="44820" r="17" b="18605"/>
          <a:stretch>
            <a:fillRect/>
          </a:stretch>
        </p:blipFill>
        <p:spPr>
          <a:xfrm>
            <a:off x="5638800" y="4165600"/>
            <a:ext cx="533400" cy="1387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文本占位符 43009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8610600" cy="990600"/>
          </a:xfrm>
          <a:ln/>
        </p:spPr>
        <p:txBody>
          <a:bodyPr anchor="t"/>
          <a:p>
            <a:pPr>
              <a:buNone/>
            </a:pPr>
            <a:r>
              <a:rPr lang="en-US" altLang="zh-CN" sz="2800" b="1" dirty="0"/>
              <a:t>         </a:t>
            </a:r>
            <a:r>
              <a:rPr lang="zh-CN" altLang="en-US" sz="2800" b="1" dirty="0">
                <a:solidFill>
                  <a:srgbClr val="FF3300"/>
                </a:solidFill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3300"/>
                </a:solidFill>
              </a:rPr>
              <a:t>2</a:t>
            </a:r>
            <a:r>
              <a:rPr lang="zh-CN" altLang="en-US" sz="2800" b="1" dirty="0">
                <a:solidFill>
                  <a:srgbClr val="FF3300"/>
                </a:solidFill>
                <a:ea typeface="宋体" panose="02010600030101010101" pitchFamily="2" charset="-122"/>
              </a:rPr>
              <a:t>）</a:t>
            </a:r>
            <a:r>
              <a:rPr lang="zh-CN" altLang="en-US" sz="2800" b="1" dirty="0">
                <a:ea typeface="宋体" panose="02010600030101010101" pitchFamily="2" charset="-122"/>
              </a:rPr>
              <a:t>下图是两棵小树在同一时刻的影子</a:t>
            </a:r>
            <a:r>
              <a:rPr lang="en-US" altLang="zh-CN" sz="2800" b="1" dirty="0"/>
              <a:t>.</a:t>
            </a:r>
            <a:r>
              <a:rPr lang="zh-CN" altLang="en-US" sz="2800" b="1" dirty="0">
                <a:ea typeface="宋体" panose="02010600030101010101" pitchFamily="2" charset="-122"/>
              </a:rPr>
              <a:t>根据它们的投影，判断是太阳的光线还是灯光的光线</a:t>
            </a:r>
            <a:r>
              <a:rPr lang="en-US" altLang="zh-CN" sz="2800" b="1"/>
              <a:t>?</a:t>
            </a:r>
            <a:endParaRPr lang="en-US" altLang="zh-CN" sz="2800" b="1"/>
          </a:p>
        </p:txBody>
      </p:sp>
      <p:grpSp>
        <p:nvGrpSpPr>
          <p:cNvPr id="20484" name="组合 43011"/>
          <p:cNvGrpSpPr/>
          <p:nvPr/>
        </p:nvGrpSpPr>
        <p:grpSpPr>
          <a:xfrm>
            <a:off x="457200" y="227013"/>
            <a:ext cx="3581400" cy="687387"/>
            <a:chOff x="768" y="335"/>
            <a:chExt cx="2256" cy="433"/>
          </a:xfrm>
        </p:grpSpPr>
        <p:grpSp>
          <p:nvGrpSpPr>
            <p:cNvPr id="20485" name="组合 43012"/>
            <p:cNvGrpSpPr/>
            <p:nvPr/>
          </p:nvGrpSpPr>
          <p:grpSpPr>
            <a:xfrm>
              <a:off x="768" y="335"/>
              <a:ext cx="1488" cy="420"/>
              <a:chOff x="1920" y="36"/>
              <a:chExt cx="2112" cy="300"/>
            </a:xfrm>
          </p:grpSpPr>
          <p:sp>
            <p:nvSpPr>
              <p:cNvPr id="20486" name="矩形 43013"/>
              <p:cNvSpPr/>
              <p:nvPr/>
            </p:nvSpPr>
            <p:spPr>
              <a:xfrm>
                <a:off x="1920" y="58"/>
                <a:ext cx="2112" cy="278"/>
              </a:xfrm>
              <a:prstGeom prst="rect">
                <a:avLst/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  <a:tileRect/>
              </a:gradFill>
              <a:ln w="38100" cap="flat" cmpd="sng">
                <a:solidFill>
                  <a:srgbClr val="CC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>
                <a:spAutoFit/>
              </a:bodyPr>
              <a:p>
                <a:pPr algn="ctr" eaLnBrk="0" hangingPunct="0">
                  <a:buClrTx/>
                </a:pPr>
                <a:r>
                  <a:rPr lang="en-US" altLang="zh-CN" sz="3200" b="1" dirty="0">
                    <a:latin typeface="Times New Roman" panose="02020603050405020304" pitchFamily="18" charset="0"/>
                    <a:ea typeface="隶书" pitchFamily="49" charset="-122"/>
                  </a:rPr>
                  <a:t>    </a:t>
                </a:r>
                <a:r>
                  <a:rPr lang="zh-CN" altLang="en-US" sz="2400" b="1" dirty="0">
                    <a:latin typeface="Times New Roman" panose="02020603050405020304" pitchFamily="18" charset="0"/>
                    <a:ea typeface="隶书" pitchFamily="49" charset="-122"/>
                  </a:rPr>
                  <a:t>议一议</a:t>
                </a:r>
                <a:endParaRPr lang="zh-CN" altLang="en-US" sz="2400" b="1" baseline="-25000">
                  <a:latin typeface="Times New Roman" panose="02020603050405020304" pitchFamily="18" charset="0"/>
                  <a:ea typeface="隶书" pitchFamily="49" charset="-122"/>
                </a:endParaRPr>
              </a:p>
            </p:txBody>
          </p:sp>
          <p:sp>
            <p:nvSpPr>
              <p:cNvPr id="43015" name="矩形 43014"/>
              <p:cNvSpPr/>
              <p:nvPr/>
            </p:nvSpPr>
            <p:spPr>
              <a:xfrm>
                <a:off x="3601" y="36"/>
                <a:ext cx="164" cy="234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anchor="t">
                <a:spAutoFit/>
              </a:bodyPr>
              <a:p>
                <a:pPr lvl="0" eaLnBrk="0" fontAlgn="base" hangingPunct="0">
                  <a:buClr>
                    <a:srgbClr val="000000"/>
                  </a:buClr>
                </a:pPr>
                <a:endParaRPr sz="2800" b="1" strike="noStrike" noProof="1" dirty="0">
                  <a:solidFill>
                    <a:srgbClr val="00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BatangChe" panose="02030609000101010101" pitchFamily="49" charset="-127"/>
                </a:endParaRPr>
              </a:p>
            </p:txBody>
          </p:sp>
        </p:grpSp>
        <p:pic>
          <p:nvPicPr>
            <p:cNvPr id="20488" name="图片 43015" descr="67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56" y="336"/>
              <a:ext cx="768" cy="43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489" name="图片 43016" descr="gif003[1]">
              <a:hlinkClick r:id="" action="ppaction://hlinkshowjump?jump=lastslide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8" y="432"/>
              <a:ext cx="336" cy="336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0490" name="图片 43017"/>
          <p:cNvPicPr>
            <a:picLocks noChangeAspect="1"/>
          </p:cNvPicPr>
          <p:nvPr/>
        </p:nvPicPr>
        <p:blipFill>
          <a:blip r:embed="rId1"/>
          <a:srcRect r="17" b="586"/>
          <a:stretch>
            <a:fillRect/>
          </a:stretch>
        </p:blipFill>
        <p:spPr>
          <a:xfrm>
            <a:off x="2195513" y="3644900"/>
            <a:ext cx="2209800" cy="2066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9" name="直接连接符 43018"/>
          <p:cNvSpPr/>
          <p:nvPr/>
        </p:nvSpPr>
        <p:spPr>
          <a:xfrm flipV="1">
            <a:off x="2362200" y="1752600"/>
            <a:ext cx="2590800" cy="3810000"/>
          </a:xfrm>
          <a:prstGeom prst="line">
            <a:avLst/>
          </a:prstGeom>
          <a:ln w="22225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sp>
      <p:sp>
        <p:nvSpPr>
          <p:cNvPr id="43020" name="直接连接符 43019"/>
          <p:cNvSpPr/>
          <p:nvPr/>
        </p:nvSpPr>
        <p:spPr>
          <a:xfrm flipV="1">
            <a:off x="4953000" y="2438400"/>
            <a:ext cx="1981200" cy="3048000"/>
          </a:xfrm>
          <a:prstGeom prst="line">
            <a:avLst/>
          </a:prstGeom>
          <a:ln w="22225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</p:sp>
      <p:sp>
        <p:nvSpPr>
          <p:cNvPr id="20493" name="直接连接符 43022"/>
          <p:cNvSpPr/>
          <p:nvPr/>
        </p:nvSpPr>
        <p:spPr>
          <a:xfrm>
            <a:off x="1771650" y="5535613"/>
            <a:ext cx="51816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sp>
      <p:grpSp>
        <p:nvGrpSpPr>
          <p:cNvPr id="43024" name="组合 43023"/>
          <p:cNvGrpSpPr/>
          <p:nvPr/>
        </p:nvGrpSpPr>
        <p:grpSpPr>
          <a:xfrm>
            <a:off x="5334000" y="1676400"/>
            <a:ext cx="1219200" cy="990600"/>
            <a:chOff x="2832" y="912"/>
            <a:chExt cx="336" cy="288"/>
          </a:xfrm>
        </p:grpSpPr>
        <p:sp>
          <p:nvSpPr>
            <p:cNvPr id="20495" name="椭圆 43024"/>
            <p:cNvSpPr/>
            <p:nvPr/>
          </p:nvSpPr>
          <p:spPr>
            <a:xfrm>
              <a:off x="2928" y="960"/>
              <a:ext cx="144" cy="144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496" name="直接连接符 43025"/>
            <p:cNvSpPr/>
            <p:nvPr/>
          </p:nvSpPr>
          <p:spPr>
            <a:xfrm>
              <a:off x="3072" y="1056"/>
              <a:ext cx="96" cy="48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20497" name="直接连接符 43026"/>
            <p:cNvSpPr/>
            <p:nvPr/>
          </p:nvSpPr>
          <p:spPr>
            <a:xfrm>
              <a:off x="3024" y="1104"/>
              <a:ext cx="48" cy="48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20498" name="直接连接符 43027"/>
            <p:cNvSpPr/>
            <p:nvPr/>
          </p:nvSpPr>
          <p:spPr>
            <a:xfrm flipH="1">
              <a:off x="2928" y="1104"/>
              <a:ext cx="48" cy="48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20499" name="直接连接符 43028"/>
            <p:cNvSpPr/>
            <p:nvPr/>
          </p:nvSpPr>
          <p:spPr>
            <a:xfrm flipH="1">
              <a:off x="2832" y="1056"/>
              <a:ext cx="96" cy="0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20500" name="直接连接符 43029"/>
            <p:cNvSpPr/>
            <p:nvPr/>
          </p:nvSpPr>
          <p:spPr>
            <a:xfrm flipH="1" flipV="1">
              <a:off x="2880" y="912"/>
              <a:ext cx="48" cy="96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20501" name="直接连接符 43030"/>
            <p:cNvSpPr/>
            <p:nvPr/>
          </p:nvSpPr>
          <p:spPr>
            <a:xfrm flipH="1">
              <a:off x="2928" y="1104"/>
              <a:ext cx="48" cy="96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</p:sp>
      </p:grpSp>
      <p:sp>
        <p:nvSpPr>
          <p:cNvPr id="43032" name="云形标注 43031"/>
          <p:cNvSpPr/>
          <p:nvPr/>
        </p:nvSpPr>
        <p:spPr>
          <a:xfrm>
            <a:off x="-381000" y="2895600"/>
            <a:ext cx="5334000" cy="762000"/>
          </a:xfrm>
          <a:prstGeom prst="cloudCallout">
            <a:avLst>
              <a:gd name="adj1" fmla="val 8630"/>
              <a:gd name="adj2" fmla="val 269792"/>
            </a:avLst>
          </a:prstGeom>
          <a:gradFill rotWithShape="1">
            <a:gsLst>
              <a:gs pos="0">
                <a:srgbClr val="C29BC2"/>
              </a:gs>
              <a:gs pos="100000">
                <a:srgbClr val="FFCCFF"/>
              </a:gs>
            </a:gsLst>
            <a:lin ang="5400000" scaled="1"/>
            <a:tileRect/>
          </a:gradFill>
          <a:ln w="9525" cap="flat" cmpd="sng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它们是平行投影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33" name="矩形 43032"/>
          <p:cNvSpPr/>
          <p:nvPr/>
        </p:nvSpPr>
        <p:spPr>
          <a:xfrm>
            <a:off x="0" y="5943600"/>
            <a:ext cx="97536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20000"/>
              </a:spcBef>
            </a:pPr>
            <a:r>
              <a:rPr lang="en-US" altLang="zh-CN" sz="36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由影子在物体的同侧可知</a:t>
            </a:r>
            <a:r>
              <a:rPr lang="en-US" altLang="zh-CN" sz="3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3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光源是平行光</a:t>
            </a:r>
            <a:r>
              <a:rPr lang="en-US" altLang="zh-CN" sz="3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sz="3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太阳光</a:t>
            </a:r>
            <a:r>
              <a:rPr lang="en-US" altLang="zh-CN" sz="3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)</a:t>
            </a:r>
            <a:r>
              <a:rPr lang="zh-CN" altLang="en-US" sz="32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！</a:t>
            </a:r>
            <a:endParaRPr lang="zh-CN" altLang="en-US" sz="32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500"/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500"/>
                                        <p:tgtEl>
                                          <p:spTgt spid="43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500"/>
                                        <p:tgtEl>
                                          <p:spTgt spid="43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32" grpId="0" animBg="1"/>
      <p:bldP spid="430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0" name="文本框 73729"/>
          <p:cNvSpPr txBox="1"/>
          <p:nvPr/>
        </p:nvSpPr>
        <p:spPr>
          <a:xfrm>
            <a:off x="1066800" y="838200"/>
            <a:ext cx="6248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noProof="1" dirty="0">
                <a:solidFill>
                  <a:schemeClr val="hlink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ea"/>
              </a:rPr>
              <a:t>辨别平行投影与中心投影</a:t>
            </a:r>
            <a:endParaRPr lang="zh-CN" altLang="en-US" b="1" noProof="1" dirty="0">
              <a:solidFill>
                <a:schemeClr val="hlink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1506" name="文本框 73730"/>
          <p:cNvSpPr txBox="1"/>
          <p:nvPr/>
        </p:nvSpPr>
        <p:spPr>
          <a:xfrm>
            <a:off x="1066800" y="2133600"/>
            <a:ext cx="7162800" cy="30178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）分别过每个物体的顶端及其影子的顶端作一条直线，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）若两直线平行，则为平行投影；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 若两直线相交，则为中心投影，其交点就是光源的位置．</a:t>
            </a: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文本框 56321"/>
          <p:cNvSpPr txBox="1"/>
          <p:nvPr/>
        </p:nvSpPr>
        <p:spPr>
          <a:xfrm>
            <a:off x="2286000" y="5334000"/>
            <a:ext cx="10668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投影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6323" name="文本框 56322"/>
          <p:cNvSpPr txBox="1"/>
          <p:nvPr/>
        </p:nvSpPr>
        <p:spPr>
          <a:xfrm>
            <a:off x="4800600" y="4691063"/>
            <a:ext cx="1828800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平行投影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6324" name="左大括号 56323"/>
          <p:cNvSpPr/>
          <p:nvPr/>
        </p:nvSpPr>
        <p:spPr>
          <a:xfrm rot="-5438275">
            <a:off x="5535613" y="3192463"/>
            <a:ext cx="352425" cy="2587625"/>
          </a:xfrm>
          <a:prstGeom prst="leftBrace">
            <a:avLst>
              <a:gd name="adj1" fmla="val 61152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5" name="平行四边形 56324"/>
          <p:cNvSpPr/>
          <p:nvPr/>
        </p:nvSpPr>
        <p:spPr>
          <a:xfrm>
            <a:off x="0" y="2481263"/>
            <a:ext cx="3505200" cy="914400"/>
          </a:xfrm>
          <a:prstGeom prst="parallelogram">
            <a:avLst>
              <a:gd name="adj" fmla="val 95833"/>
            </a:avLst>
          </a:prstGeom>
          <a:solidFill>
            <a:schemeClr val="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6" name="任意多边形 56325"/>
          <p:cNvSpPr/>
          <p:nvPr/>
        </p:nvSpPr>
        <p:spPr>
          <a:xfrm>
            <a:off x="1431925" y="1881188"/>
            <a:ext cx="773113" cy="227012"/>
          </a:xfrm>
          <a:custGeom>
            <a:avLst/>
            <a:gdLst/>
            <a:ahLst/>
            <a:cxnLst/>
            <a:pathLst>
              <a:path w="816" h="288">
                <a:moveTo>
                  <a:pt x="0" y="0"/>
                </a:moveTo>
                <a:lnTo>
                  <a:pt x="816" y="0"/>
                </a:lnTo>
                <a:lnTo>
                  <a:pt x="528" y="288"/>
                </a:lnTo>
                <a:lnTo>
                  <a:pt x="0" y="0"/>
                </a:lnTo>
                <a:close/>
              </a:path>
            </a:pathLst>
          </a:custGeom>
          <a:pattFill prst="pct75">
            <a:fgClr>
              <a:schemeClr val="accent1"/>
            </a:fgClr>
            <a:bgClr>
              <a:schemeClr val="bg1"/>
            </a:bgClr>
          </a:patt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56327" name="组合 56326"/>
          <p:cNvGrpSpPr/>
          <p:nvPr/>
        </p:nvGrpSpPr>
        <p:grpSpPr>
          <a:xfrm>
            <a:off x="990600" y="1143000"/>
            <a:ext cx="1600200" cy="2133600"/>
            <a:chOff x="624" y="1152"/>
            <a:chExt cx="1008" cy="1344"/>
          </a:xfrm>
        </p:grpSpPr>
        <p:sp>
          <p:nvSpPr>
            <p:cNvPr id="22535" name="任意多边形 56327"/>
            <p:cNvSpPr/>
            <p:nvPr/>
          </p:nvSpPr>
          <p:spPr>
            <a:xfrm>
              <a:off x="624" y="2153"/>
              <a:ext cx="1008" cy="343"/>
            </a:xfrm>
            <a:custGeom>
              <a:avLst/>
              <a:gdLst/>
              <a:ahLst/>
              <a:cxnLst/>
              <a:pathLst>
                <a:path w="816" h="288">
                  <a:moveTo>
                    <a:pt x="0" y="0"/>
                  </a:moveTo>
                  <a:lnTo>
                    <a:pt x="816" y="0"/>
                  </a:lnTo>
                  <a:lnTo>
                    <a:pt x="528" y="288"/>
                  </a:lnTo>
                  <a:lnTo>
                    <a:pt x="0" y="0"/>
                  </a:lnTo>
                  <a:close/>
                </a:path>
              </a:pathLst>
            </a:custGeom>
            <a:pattFill prst="pct75">
              <a:fgClr>
                <a:schemeClr val="accent1"/>
              </a:fgClr>
              <a:bgClr>
                <a:schemeClr val="bg1"/>
              </a:bgClr>
            </a:patt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36" name="直接连接符 56328"/>
            <p:cNvSpPr/>
            <p:nvPr/>
          </p:nvSpPr>
          <p:spPr>
            <a:xfrm flipH="1">
              <a:off x="624" y="1152"/>
              <a:ext cx="556" cy="1001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2537" name="直接连接符 56329"/>
            <p:cNvSpPr/>
            <p:nvPr/>
          </p:nvSpPr>
          <p:spPr>
            <a:xfrm>
              <a:off x="1169" y="1182"/>
              <a:ext cx="97" cy="1314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2538" name="直接连接符 56330"/>
            <p:cNvSpPr/>
            <p:nvPr/>
          </p:nvSpPr>
          <p:spPr>
            <a:xfrm>
              <a:off x="1180" y="1181"/>
              <a:ext cx="452" cy="97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56332" name="文本框 56331"/>
          <p:cNvSpPr txBox="1"/>
          <p:nvPr/>
        </p:nvSpPr>
        <p:spPr>
          <a:xfrm>
            <a:off x="381000" y="3700463"/>
            <a:ext cx="2057400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中心投影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6333" name="平行四边形 56332"/>
          <p:cNvSpPr/>
          <p:nvPr/>
        </p:nvSpPr>
        <p:spPr>
          <a:xfrm>
            <a:off x="5638800" y="2474913"/>
            <a:ext cx="3200400" cy="920750"/>
          </a:xfrm>
          <a:prstGeom prst="parallelogram">
            <a:avLst>
              <a:gd name="adj" fmla="val 86896"/>
            </a:avLst>
          </a:prstGeom>
          <a:solidFill>
            <a:schemeClr val="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34" name="任意多边形 56333"/>
          <p:cNvSpPr/>
          <p:nvPr/>
        </p:nvSpPr>
        <p:spPr>
          <a:xfrm>
            <a:off x="6642100" y="1616075"/>
            <a:ext cx="1130300" cy="246063"/>
          </a:xfrm>
          <a:custGeom>
            <a:avLst/>
            <a:gdLst/>
            <a:ahLst/>
            <a:cxnLst/>
            <a:pathLst>
              <a:path w="864" h="192">
                <a:moveTo>
                  <a:pt x="0" y="0"/>
                </a:moveTo>
                <a:lnTo>
                  <a:pt x="864" y="0"/>
                </a:lnTo>
                <a:lnTo>
                  <a:pt x="432" y="1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56335" name="组合 56334"/>
          <p:cNvGrpSpPr/>
          <p:nvPr/>
        </p:nvGrpSpPr>
        <p:grpSpPr>
          <a:xfrm>
            <a:off x="6642100" y="1185863"/>
            <a:ext cx="1130300" cy="1841500"/>
            <a:chOff x="4184" y="1200"/>
            <a:chExt cx="712" cy="1160"/>
          </a:xfrm>
        </p:grpSpPr>
        <p:sp>
          <p:nvSpPr>
            <p:cNvPr id="22543" name="任意多边形 56335"/>
            <p:cNvSpPr/>
            <p:nvPr/>
          </p:nvSpPr>
          <p:spPr>
            <a:xfrm>
              <a:off x="4184" y="2206"/>
              <a:ext cx="712" cy="154"/>
            </a:xfrm>
            <a:custGeom>
              <a:avLst/>
              <a:gdLst/>
              <a:ahLst/>
              <a:cxnLst/>
              <a:pathLst>
                <a:path w="864" h="192">
                  <a:moveTo>
                    <a:pt x="0" y="0"/>
                  </a:moveTo>
                  <a:lnTo>
                    <a:pt x="864" y="0"/>
                  </a:lnTo>
                  <a:lnTo>
                    <a:pt x="432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4" name="直接连接符 56336"/>
            <p:cNvSpPr/>
            <p:nvPr/>
          </p:nvSpPr>
          <p:spPr>
            <a:xfrm flipH="1">
              <a:off x="4189" y="1200"/>
              <a:ext cx="0" cy="1043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2545" name="直接连接符 56337"/>
            <p:cNvSpPr/>
            <p:nvPr/>
          </p:nvSpPr>
          <p:spPr>
            <a:xfrm flipH="1">
              <a:off x="4540" y="1317"/>
              <a:ext cx="0" cy="1043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2546" name="直接连接符 56338"/>
            <p:cNvSpPr/>
            <p:nvPr/>
          </p:nvSpPr>
          <p:spPr>
            <a:xfrm flipH="1">
              <a:off x="4896" y="1201"/>
              <a:ext cx="0" cy="1043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56340" name="文本框 56339"/>
          <p:cNvSpPr txBox="1"/>
          <p:nvPr/>
        </p:nvSpPr>
        <p:spPr>
          <a:xfrm>
            <a:off x="6400800" y="3700463"/>
            <a:ext cx="1447800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正投影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6341" name="任意多边形 56340"/>
          <p:cNvSpPr/>
          <p:nvPr/>
        </p:nvSpPr>
        <p:spPr>
          <a:xfrm>
            <a:off x="4527550" y="1844675"/>
            <a:ext cx="1128713" cy="236538"/>
          </a:xfrm>
          <a:custGeom>
            <a:avLst/>
            <a:gdLst/>
            <a:ahLst/>
            <a:cxnLst/>
            <a:pathLst>
              <a:path w="864" h="192">
                <a:moveTo>
                  <a:pt x="0" y="0"/>
                </a:moveTo>
                <a:lnTo>
                  <a:pt x="864" y="0"/>
                </a:lnTo>
                <a:lnTo>
                  <a:pt x="432" y="1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6342" name="平行四边形 56341"/>
          <p:cNvSpPr/>
          <p:nvPr/>
        </p:nvSpPr>
        <p:spPr>
          <a:xfrm>
            <a:off x="2895600" y="2481263"/>
            <a:ext cx="3200400" cy="957262"/>
          </a:xfrm>
          <a:prstGeom prst="parallelogram">
            <a:avLst>
              <a:gd name="adj" fmla="val 83582"/>
            </a:avLst>
          </a:prstGeom>
          <a:solidFill>
            <a:schemeClr val="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6343" name="组合 56342"/>
          <p:cNvGrpSpPr/>
          <p:nvPr/>
        </p:nvGrpSpPr>
        <p:grpSpPr>
          <a:xfrm>
            <a:off x="3898900" y="1490663"/>
            <a:ext cx="1946275" cy="1830387"/>
            <a:chOff x="2456" y="1392"/>
            <a:chExt cx="1226" cy="1153"/>
          </a:xfrm>
        </p:grpSpPr>
        <p:sp>
          <p:nvSpPr>
            <p:cNvPr id="22551" name="任意多边形 56343"/>
            <p:cNvSpPr/>
            <p:nvPr/>
          </p:nvSpPr>
          <p:spPr>
            <a:xfrm>
              <a:off x="2456" y="2396"/>
              <a:ext cx="712" cy="149"/>
            </a:xfrm>
            <a:custGeom>
              <a:avLst/>
              <a:gdLst/>
              <a:ahLst/>
              <a:cxnLst/>
              <a:pathLst>
                <a:path w="864" h="192">
                  <a:moveTo>
                    <a:pt x="0" y="0"/>
                  </a:moveTo>
                  <a:lnTo>
                    <a:pt x="864" y="0"/>
                  </a:lnTo>
                  <a:lnTo>
                    <a:pt x="432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52" name="直接连接符 56344"/>
            <p:cNvSpPr/>
            <p:nvPr/>
          </p:nvSpPr>
          <p:spPr>
            <a:xfrm flipH="1">
              <a:off x="2456" y="1392"/>
              <a:ext cx="514" cy="1004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2553" name="直接连接符 56345"/>
            <p:cNvSpPr/>
            <p:nvPr/>
          </p:nvSpPr>
          <p:spPr>
            <a:xfrm flipH="1">
              <a:off x="2812" y="1541"/>
              <a:ext cx="514" cy="1004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2554" name="直接连接符 56346"/>
            <p:cNvSpPr/>
            <p:nvPr/>
          </p:nvSpPr>
          <p:spPr>
            <a:xfrm flipH="1">
              <a:off x="3168" y="1392"/>
              <a:ext cx="514" cy="1004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56348" name="文本框 56347"/>
          <p:cNvSpPr txBox="1"/>
          <p:nvPr/>
        </p:nvSpPr>
        <p:spPr>
          <a:xfrm>
            <a:off x="3581400" y="3700463"/>
            <a:ext cx="1457325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斜投影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6349" name="左大括号 56348"/>
          <p:cNvSpPr/>
          <p:nvPr/>
        </p:nvSpPr>
        <p:spPr>
          <a:xfrm rot="-4705764">
            <a:off x="2973388" y="3008313"/>
            <a:ext cx="601662" cy="4267200"/>
          </a:xfrm>
          <a:prstGeom prst="leftBrace">
            <a:avLst>
              <a:gd name="adj1" fmla="val 59070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7" name="文本框 56349"/>
          <p:cNvSpPr txBox="1"/>
          <p:nvPr/>
        </p:nvSpPr>
        <p:spPr>
          <a:xfrm>
            <a:off x="228600" y="0"/>
            <a:ext cx="8569325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00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观察</a:t>
            </a:r>
            <a:endParaRPr lang="zh-CN" altLang="en-US" sz="4400" b="1" dirty="0">
              <a:solidFill>
                <a:srgbClr val="00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51" name="文本框 56350"/>
          <p:cNvSpPr txBox="1"/>
          <p:nvPr/>
        </p:nvSpPr>
        <p:spPr>
          <a:xfrm>
            <a:off x="107950" y="5956300"/>
            <a:ext cx="91440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投影线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垂直于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投影面产生的投影叫做</a:t>
            </a:r>
            <a:r>
              <a:rPr lang="zh-CN" altLang="en-US" sz="3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正投影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56352" name="组合 56351"/>
          <p:cNvGrpSpPr/>
          <p:nvPr/>
        </p:nvGrpSpPr>
        <p:grpSpPr>
          <a:xfrm rot="967729">
            <a:off x="8001000" y="609600"/>
            <a:ext cx="666750" cy="493713"/>
            <a:chOff x="2522" y="1967"/>
            <a:chExt cx="427" cy="893"/>
          </a:xfrm>
        </p:grpSpPr>
        <p:sp>
          <p:nvSpPr>
            <p:cNvPr id="22560" name="右箭头 56352"/>
            <p:cNvSpPr/>
            <p:nvPr/>
          </p:nvSpPr>
          <p:spPr>
            <a:xfrm rot="4435020">
              <a:off x="2175" y="2323"/>
              <a:ext cx="812" cy="118"/>
            </a:xfrm>
            <a:prstGeom prst="rightArrow">
              <a:avLst>
                <a:gd name="adj1" fmla="val 26259"/>
                <a:gd name="adj2" fmla="val 179138"/>
              </a:avLst>
            </a:pr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561" name="文本框 56353"/>
            <p:cNvSpPr txBox="1"/>
            <p:nvPr/>
          </p:nvSpPr>
          <p:spPr>
            <a:xfrm>
              <a:off x="2833" y="1967"/>
              <a:ext cx="116" cy="893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txBody>
            <a:bodyPr wrap="none" lIns="90000" tIns="46800" rIns="90000" bIns="46800" anchor="ctr">
              <a:spAutoFit/>
            </a:bodyPr>
            <a:p>
              <a:pPr algn="ctr">
                <a:lnSpc>
                  <a:spcPct val="110000"/>
                </a:lnSpc>
                <a:buClrTx/>
              </a:pPr>
              <a:endParaRPr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6355" name="组合 56354"/>
          <p:cNvGrpSpPr/>
          <p:nvPr/>
        </p:nvGrpSpPr>
        <p:grpSpPr>
          <a:xfrm rot="2420660">
            <a:off x="5943600" y="914400"/>
            <a:ext cx="622300" cy="514350"/>
            <a:chOff x="2522" y="1976"/>
            <a:chExt cx="432" cy="846"/>
          </a:xfrm>
        </p:grpSpPr>
        <p:sp>
          <p:nvSpPr>
            <p:cNvPr id="22563" name="右箭头 56355"/>
            <p:cNvSpPr/>
            <p:nvPr/>
          </p:nvSpPr>
          <p:spPr>
            <a:xfrm rot="4435020">
              <a:off x="2175" y="2323"/>
              <a:ext cx="812" cy="118"/>
            </a:xfrm>
            <a:prstGeom prst="rightArrow">
              <a:avLst>
                <a:gd name="adj1" fmla="val 26259"/>
                <a:gd name="adj2" fmla="val 179138"/>
              </a:avLst>
            </a:pr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564" name="文本框 56356"/>
            <p:cNvSpPr txBox="1"/>
            <p:nvPr/>
          </p:nvSpPr>
          <p:spPr>
            <a:xfrm>
              <a:off x="2829" y="2010"/>
              <a:ext cx="125" cy="812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txBody>
            <a:bodyPr wrap="none" lIns="90000" tIns="46800" rIns="90000" bIns="46800" anchor="ctr">
              <a:spAutoFit/>
            </a:bodyPr>
            <a:p>
              <a:pPr algn="ctr">
                <a:lnSpc>
                  <a:spcPct val="110000"/>
                </a:lnSpc>
                <a:buClrTx/>
              </a:pPr>
              <a:endParaRPr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6358" name="任意多边形 56357"/>
          <p:cNvSpPr/>
          <p:nvPr/>
        </p:nvSpPr>
        <p:spPr>
          <a:xfrm>
            <a:off x="5486400" y="1371600"/>
            <a:ext cx="609600" cy="1143000"/>
          </a:xfrm>
          <a:custGeom>
            <a:avLst/>
            <a:gdLst/>
            <a:ahLst/>
            <a:cxnLst/>
            <a:pathLst>
              <a:path w="377" h="1390">
                <a:moveTo>
                  <a:pt x="350" y="0"/>
                </a:moveTo>
                <a:lnTo>
                  <a:pt x="0" y="1390"/>
                </a:lnTo>
                <a:lnTo>
                  <a:pt x="377" y="139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6359" name="任意多边形 56358"/>
          <p:cNvSpPr/>
          <p:nvPr/>
        </p:nvSpPr>
        <p:spPr>
          <a:xfrm>
            <a:off x="8077200" y="1143000"/>
            <a:ext cx="533400" cy="1412875"/>
          </a:xfrm>
          <a:custGeom>
            <a:avLst/>
            <a:gdLst/>
            <a:ahLst/>
            <a:cxnLst/>
            <a:pathLst>
              <a:path w="396" h="1418">
                <a:moveTo>
                  <a:pt x="0" y="0"/>
                </a:moveTo>
                <a:lnTo>
                  <a:pt x="8" y="1409"/>
                </a:lnTo>
                <a:lnTo>
                  <a:pt x="396" y="1418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56360" name="组合 56359"/>
          <p:cNvGrpSpPr/>
          <p:nvPr/>
        </p:nvGrpSpPr>
        <p:grpSpPr>
          <a:xfrm>
            <a:off x="1371600" y="609600"/>
            <a:ext cx="609600" cy="542925"/>
            <a:chOff x="1393" y="1674"/>
            <a:chExt cx="374" cy="356"/>
          </a:xfrm>
        </p:grpSpPr>
        <p:sp>
          <p:nvSpPr>
            <p:cNvPr id="22568" name="椭圆 56360"/>
            <p:cNvSpPr/>
            <p:nvPr/>
          </p:nvSpPr>
          <p:spPr>
            <a:xfrm>
              <a:off x="1634" y="1923"/>
              <a:ext cx="106" cy="107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569" name="文本框 56361"/>
            <p:cNvSpPr txBox="1"/>
            <p:nvPr/>
          </p:nvSpPr>
          <p:spPr>
            <a:xfrm>
              <a:off x="1393" y="1674"/>
              <a:ext cx="374" cy="30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400" b="1">
                  <a:latin typeface="宋体" panose="02010600030101010101" pitchFamily="2" charset="-122"/>
                  <a:ea typeface="宋体" panose="02010600030101010101" pitchFamily="2" charset="-122"/>
                </a:rPr>
                <a:t>S</a:t>
              </a:r>
              <a:endParaRPr lang="en-US" altLang="zh-CN" sz="2400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63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5633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563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563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63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6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6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6" dur="500"/>
                                        <p:tgtEl>
                                          <p:spTgt spid="5634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1" dur="5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6" dur="5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63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56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6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5" dur="500"/>
                                        <p:tgtEl>
                                          <p:spTgt spid="5634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0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5" dur="500"/>
                                        <p:tgtEl>
                                          <p:spTgt spid="5632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0" dur="500"/>
                                        <p:tgtEl>
                                          <p:spTgt spid="563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5" dur="500"/>
                                        <p:tgtEl>
                                          <p:spTgt spid="5632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6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6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uild="p"/>
      <p:bldP spid="56323" grpId="0" build="p"/>
      <p:bldP spid="56332" grpId="0" build="p"/>
      <p:bldP spid="56340" grpId="0" build="p"/>
      <p:bldP spid="56348" grpId="0" build="p"/>
      <p:bldP spid="563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平行四边形 57345"/>
          <p:cNvSpPr/>
          <p:nvPr/>
        </p:nvSpPr>
        <p:spPr>
          <a:xfrm>
            <a:off x="701675" y="4202113"/>
            <a:ext cx="7740650" cy="855662"/>
          </a:xfrm>
          <a:prstGeom prst="parallelogram">
            <a:avLst>
              <a:gd name="adj" fmla="val 226159"/>
            </a:avLst>
          </a:pr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p>
            <a:pPr algn="ctr"/>
            <a:endParaRPr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4" name="直接连接符 57346"/>
          <p:cNvSpPr/>
          <p:nvPr/>
        </p:nvSpPr>
        <p:spPr>
          <a:xfrm>
            <a:off x="2411413" y="3076575"/>
            <a:ext cx="1395412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57348" name="组合 57347"/>
          <p:cNvGrpSpPr/>
          <p:nvPr/>
        </p:nvGrpSpPr>
        <p:grpSpPr>
          <a:xfrm>
            <a:off x="2411413" y="3071813"/>
            <a:ext cx="1395412" cy="1501775"/>
            <a:chOff x="1519" y="1845"/>
            <a:chExt cx="879" cy="946"/>
          </a:xfrm>
        </p:grpSpPr>
        <p:sp>
          <p:nvSpPr>
            <p:cNvPr id="23556" name="直接连接符 57348"/>
            <p:cNvSpPr/>
            <p:nvPr/>
          </p:nvSpPr>
          <p:spPr>
            <a:xfrm>
              <a:off x="1519" y="1848"/>
              <a:ext cx="0" cy="936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557" name="直接连接符 57349"/>
            <p:cNvSpPr/>
            <p:nvPr/>
          </p:nvSpPr>
          <p:spPr>
            <a:xfrm>
              <a:off x="2398" y="1855"/>
              <a:ext cx="0" cy="936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558" name="直接连接符 57350"/>
            <p:cNvSpPr/>
            <p:nvPr/>
          </p:nvSpPr>
          <p:spPr>
            <a:xfrm>
              <a:off x="1746" y="1848"/>
              <a:ext cx="0" cy="936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559" name="直接连接符 57351"/>
            <p:cNvSpPr/>
            <p:nvPr/>
          </p:nvSpPr>
          <p:spPr>
            <a:xfrm>
              <a:off x="1973" y="1845"/>
              <a:ext cx="0" cy="936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3560" name="直接连接符 57352"/>
            <p:cNvSpPr/>
            <p:nvPr/>
          </p:nvSpPr>
          <p:spPr>
            <a:xfrm>
              <a:off x="2171" y="1848"/>
              <a:ext cx="0" cy="936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57354" name="直接连接符 57353"/>
          <p:cNvSpPr/>
          <p:nvPr/>
        </p:nvSpPr>
        <p:spPr>
          <a:xfrm>
            <a:off x="2406650" y="4564063"/>
            <a:ext cx="1395413" cy="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562" name="直接连接符 57354"/>
          <p:cNvSpPr/>
          <p:nvPr/>
        </p:nvSpPr>
        <p:spPr>
          <a:xfrm flipV="1">
            <a:off x="4572000" y="2536825"/>
            <a:ext cx="1169988" cy="72072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356" name="直接连接符 57355"/>
          <p:cNvSpPr/>
          <p:nvPr/>
        </p:nvSpPr>
        <p:spPr>
          <a:xfrm>
            <a:off x="4572000" y="4562475"/>
            <a:ext cx="1169988" cy="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357" name="任意多边形 57356"/>
          <p:cNvSpPr/>
          <p:nvPr/>
        </p:nvSpPr>
        <p:spPr>
          <a:xfrm>
            <a:off x="4572000" y="3257550"/>
            <a:ext cx="1588" cy="1304925"/>
          </a:xfrm>
          <a:custGeom>
            <a:avLst/>
            <a:gdLst/>
            <a:ahLst/>
            <a:cxnLst/>
            <a:pathLst>
              <a:path w="1" h="822">
                <a:moveTo>
                  <a:pt x="0" y="0"/>
                </a:moveTo>
                <a:lnTo>
                  <a:pt x="1" y="822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7358" name="任意多边形 57357"/>
          <p:cNvSpPr/>
          <p:nvPr/>
        </p:nvSpPr>
        <p:spPr>
          <a:xfrm>
            <a:off x="5741988" y="2566988"/>
            <a:ext cx="1587" cy="1995487"/>
          </a:xfrm>
          <a:custGeom>
            <a:avLst/>
            <a:gdLst/>
            <a:ahLst/>
            <a:cxnLst/>
            <a:pathLst>
              <a:path w="1" h="1257">
                <a:moveTo>
                  <a:pt x="0" y="0"/>
                </a:moveTo>
                <a:lnTo>
                  <a:pt x="1" y="1257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7359" name="任意多边形 57358"/>
          <p:cNvSpPr/>
          <p:nvPr/>
        </p:nvSpPr>
        <p:spPr>
          <a:xfrm>
            <a:off x="5156200" y="2922588"/>
            <a:ext cx="3175" cy="1639887"/>
          </a:xfrm>
          <a:custGeom>
            <a:avLst/>
            <a:gdLst/>
            <a:ahLst/>
            <a:cxnLst/>
            <a:pathLst>
              <a:path w="2" h="1033">
                <a:moveTo>
                  <a:pt x="0" y="0"/>
                </a:moveTo>
                <a:lnTo>
                  <a:pt x="2" y="1033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7360" name="任意多边形 57359"/>
          <p:cNvSpPr/>
          <p:nvPr/>
        </p:nvSpPr>
        <p:spPr>
          <a:xfrm>
            <a:off x="5427663" y="2757488"/>
            <a:ext cx="1587" cy="1804987"/>
          </a:xfrm>
          <a:custGeom>
            <a:avLst/>
            <a:gdLst/>
            <a:ahLst/>
            <a:cxnLst/>
            <a:pathLst>
              <a:path w="1" h="1137">
                <a:moveTo>
                  <a:pt x="0" y="0"/>
                </a:moveTo>
                <a:lnTo>
                  <a:pt x="1" y="1137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7361" name="直接连接符 57360"/>
          <p:cNvSpPr/>
          <p:nvPr/>
        </p:nvSpPr>
        <p:spPr>
          <a:xfrm>
            <a:off x="4841875" y="3122613"/>
            <a:ext cx="0" cy="1439862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3569" name="直接连接符 57361"/>
          <p:cNvSpPr/>
          <p:nvPr/>
        </p:nvSpPr>
        <p:spPr>
          <a:xfrm>
            <a:off x="6732588" y="2482850"/>
            <a:ext cx="0" cy="14859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363" name="任意多边形 57362"/>
          <p:cNvSpPr/>
          <p:nvPr/>
        </p:nvSpPr>
        <p:spPr>
          <a:xfrm>
            <a:off x="6732588" y="3967163"/>
            <a:ext cx="1587" cy="587375"/>
          </a:xfrm>
          <a:custGeom>
            <a:avLst/>
            <a:gdLst/>
            <a:ahLst/>
            <a:cxnLst/>
            <a:pathLst>
              <a:path w="1" h="370">
                <a:moveTo>
                  <a:pt x="0" y="0"/>
                </a:moveTo>
                <a:lnTo>
                  <a:pt x="1" y="37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571" name="文本框 57363"/>
          <p:cNvSpPr txBox="1"/>
          <p:nvPr/>
        </p:nvSpPr>
        <p:spPr>
          <a:xfrm>
            <a:off x="2097088" y="2581275"/>
            <a:ext cx="81121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sz="24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2" name="文本框 57364"/>
          <p:cNvSpPr txBox="1"/>
          <p:nvPr/>
        </p:nvSpPr>
        <p:spPr>
          <a:xfrm>
            <a:off x="3779838" y="2619375"/>
            <a:ext cx="3873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sz="24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3" name="文本框 57365"/>
          <p:cNvSpPr txBox="1"/>
          <p:nvPr/>
        </p:nvSpPr>
        <p:spPr>
          <a:xfrm>
            <a:off x="4184650" y="3024188"/>
            <a:ext cx="3873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sz="24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4" name="文本框 57366"/>
          <p:cNvSpPr txBox="1"/>
          <p:nvPr/>
        </p:nvSpPr>
        <p:spPr>
          <a:xfrm>
            <a:off x="5694363" y="2170113"/>
            <a:ext cx="3873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sz="24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5" name="文本框 57367"/>
          <p:cNvSpPr txBox="1"/>
          <p:nvPr/>
        </p:nvSpPr>
        <p:spPr>
          <a:xfrm>
            <a:off x="6808788" y="2359025"/>
            <a:ext cx="3873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sz="24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6" name="文本框 57368"/>
          <p:cNvSpPr txBox="1"/>
          <p:nvPr/>
        </p:nvSpPr>
        <p:spPr>
          <a:xfrm>
            <a:off x="6777038" y="3605213"/>
            <a:ext cx="3873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sz="24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7" name="文本框 57369"/>
          <p:cNvSpPr txBox="1"/>
          <p:nvPr/>
        </p:nvSpPr>
        <p:spPr>
          <a:xfrm>
            <a:off x="1239838" y="4689475"/>
            <a:ext cx="3873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endParaRPr lang="en-US" altLang="zh-CN" sz="24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71" name="文本框 57370"/>
          <p:cNvSpPr txBox="1"/>
          <p:nvPr/>
        </p:nvSpPr>
        <p:spPr>
          <a:xfrm>
            <a:off x="2220913" y="4510088"/>
            <a:ext cx="50641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A*</a:t>
            </a:r>
            <a:endParaRPr lang="en-US" altLang="zh-CN" sz="24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72" name="文本框 57371"/>
          <p:cNvSpPr txBox="1"/>
          <p:nvPr/>
        </p:nvSpPr>
        <p:spPr>
          <a:xfrm>
            <a:off x="3581400" y="4516438"/>
            <a:ext cx="50641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73" name="文本框 57372"/>
          <p:cNvSpPr txBox="1"/>
          <p:nvPr/>
        </p:nvSpPr>
        <p:spPr>
          <a:xfrm>
            <a:off x="4392613" y="4508500"/>
            <a:ext cx="744537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74" name="文本框 57373"/>
          <p:cNvSpPr txBox="1"/>
          <p:nvPr/>
        </p:nvSpPr>
        <p:spPr>
          <a:xfrm>
            <a:off x="5514975" y="4516438"/>
            <a:ext cx="50641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75" name="文本框 57374"/>
          <p:cNvSpPr txBox="1"/>
          <p:nvPr/>
        </p:nvSpPr>
        <p:spPr>
          <a:xfrm>
            <a:off x="6735763" y="4284663"/>
            <a:ext cx="103187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*(</a:t>
            </a:r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*)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76" name="椭圆 57375"/>
          <p:cNvSpPr/>
          <p:nvPr/>
        </p:nvSpPr>
        <p:spPr>
          <a:xfrm>
            <a:off x="6686550" y="4516438"/>
            <a:ext cx="90488" cy="90487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4" name="文本框 57376"/>
          <p:cNvSpPr txBox="1"/>
          <p:nvPr/>
        </p:nvSpPr>
        <p:spPr>
          <a:xfrm>
            <a:off x="1187450" y="5146675"/>
            <a:ext cx="2614613" cy="822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）铁丝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平行于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投影面。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85" name="文本框 57377"/>
          <p:cNvSpPr txBox="1"/>
          <p:nvPr/>
        </p:nvSpPr>
        <p:spPr>
          <a:xfrm>
            <a:off x="3635375" y="5157788"/>
            <a:ext cx="2762250" cy="822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）铁丝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倾斜于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投影面。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86" name="文本框 57378"/>
          <p:cNvSpPr txBox="1"/>
          <p:nvPr/>
        </p:nvSpPr>
        <p:spPr>
          <a:xfrm>
            <a:off x="6181725" y="5146675"/>
            <a:ext cx="2711450" cy="822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）铁丝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垂直于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投影面。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3587" name="图片 57379" descr="TRDOW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20988" y="1370013"/>
            <a:ext cx="581025" cy="619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88" name="图片 57380" descr="TRDOW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41875" y="1370013"/>
            <a:ext cx="581025" cy="619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89" name="图片 57381" descr="TRDOW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62713" y="1370013"/>
            <a:ext cx="581025" cy="619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90" name="矩形 57382"/>
          <p:cNvSpPr>
            <a:spLocks noRot="1"/>
          </p:cNvSpPr>
          <p:nvPr/>
        </p:nvSpPr>
        <p:spPr>
          <a:xfrm>
            <a:off x="152400" y="153988"/>
            <a:ext cx="8991600" cy="1370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>
              <a:buClrTx/>
            </a:pPr>
            <a:r>
              <a:rPr lang="zh-CN" altLang="en-US" sz="32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探究</a:t>
            </a:r>
            <a:r>
              <a:rPr lang="en-US" altLang="zh-CN" sz="32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把一根直的细铁丝（记为线段</a:t>
            </a:r>
            <a:r>
              <a:rPr lang="en-US" altLang="zh-CN" sz="3200" b="1" i="1">
                <a:latin typeface="楷体_GB2312" pitchFamily="49" charset="-122"/>
                <a:ea typeface="楷体_GB2312" pitchFamily="49" charset="-122"/>
              </a:rPr>
              <a:t>AB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）放在三   个不同的位置，三种情形下铁丝的正</a:t>
            </a:r>
            <a:r>
              <a:rPr lang="zh-CN" altLang="en-US" sz="3200" b="1" dirty="0">
                <a:solidFill>
                  <a:srgbClr val="FF5050"/>
                </a:solidFill>
                <a:latin typeface="楷体_GB2312" pitchFamily="49" charset="-122"/>
                <a:ea typeface="楷体_GB2312" pitchFamily="49" charset="-122"/>
              </a:rPr>
              <a:t>投影各是什么形状？</a:t>
            </a:r>
            <a:endParaRPr lang="zh-CN" altLang="en-US" sz="3200" b="1" dirty="0">
              <a:solidFill>
                <a:srgbClr val="FF505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7384" name="文本框 57383"/>
          <p:cNvSpPr txBox="1"/>
          <p:nvPr/>
        </p:nvSpPr>
        <p:spPr>
          <a:xfrm>
            <a:off x="1219200" y="6019800"/>
            <a:ext cx="16764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等长线段</a:t>
            </a:r>
            <a:endParaRPr lang="zh-CN" altLang="en-US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7385" name="文本框 57384"/>
          <p:cNvSpPr txBox="1"/>
          <p:nvPr/>
        </p:nvSpPr>
        <p:spPr>
          <a:xfrm>
            <a:off x="3276600" y="6019800"/>
            <a:ext cx="34290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线段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长度变小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endParaRPr lang="en-US" altLang="zh-CN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7386" name="文本框 57385"/>
          <p:cNvSpPr txBox="1"/>
          <p:nvPr/>
        </p:nvSpPr>
        <p:spPr>
          <a:xfrm>
            <a:off x="6858000" y="6019800"/>
            <a:ext cx="928688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点</a:t>
            </a:r>
            <a:endParaRPr lang="zh-CN" altLang="en-US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7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7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57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57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7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7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71" grpId="0"/>
      <p:bldP spid="57372" grpId="0"/>
      <p:bldP spid="57373" grpId="0"/>
      <p:bldP spid="57374" grpId="0"/>
      <p:bldP spid="57375" grpId="0"/>
      <p:bldP spid="57384" grpId="0"/>
      <p:bldP spid="57385" grpId="0"/>
      <p:bldP spid="573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平行四边形 58369" descr="画布"/>
          <p:cNvSpPr/>
          <p:nvPr/>
        </p:nvSpPr>
        <p:spPr>
          <a:xfrm>
            <a:off x="1285875" y="4730750"/>
            <a:ext cx="6707188" cy="1214438"/>
          </a:xfrm>
          <a:prstGeom prst="parallelogram">
            <a:avLst>
              <a:gd name="adj" fmla="val 138071"/>
            </a:avLst>
          </a:prstGeom>
          <a:blipFill rotWithShape="1">
            <a:blip r:embed="rId1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p>
            <a:pPr algn="ctr"/>
            <a:endParaRPr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78" name="平行四边形 58370"/>
          <p:cNvSpPr/>
          <p:nvPr/>
        </p:nvSpPr>
        <p:spPr>
          <a:xfrm>
            <a:off x="2501900" y="4271963"/>
            <a:ext cx="944563" cy="179387"/>
          </a:xfrm>
          <a:prstGeom prst="parallelogram">
            <a:avLst>
              <a:gd name="adj" fmla="val 131637"/>
            </a:avLst>
          </a:prstGeom>
          <a:solidFill>
            <a:srgbClr val="0099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79" name="平行四边形 58371"/>
          <p:cNvSpPr/>
          <p:nvPr/>
        </p:nvSpPr>
        <p:spPr>
          <a:xfrm rot="1417933">
            <a:off x="4616450" y="4235450"/>
            <a:ext cx="944563" cy="223838"/>
          </a:xfrm>
          <a:prstGeom prst="parallelogram">
            <a:avLst>
              <a:gd name="adj" fmla="val 62048"/>
            </a:avLst>
          </a:prstGeom>
          <a:solidFill>
            <a:srgbClr val="0099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0" name="平行四边形 58372"/>
          <p:cNvSpPr/>
          <p:nvPr/>
        </p:nvSpPr>
        <p:spPr>
          <a:xfrm rot="-5400000" flipH="1">
            <a:off x="6145213" y="3863975"/>
            <a:ext cx="855662" cy="225425"/>
          </a:xfrm>
          <a:prstGeom prst="parallelogram">
            <a:avLst>
              <a:gd name="adj" fmla="val 67602"/>
            </a:avLst>
          </a:prstGeom>
          <a:solidFill>
            <a:srgbClr val="0099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74" name="平行四边形 58373"/>
          <p:cNvSpPr/>
          <p:nvPr/>
        </p:nvSpPr>
        <p:spPr>
          <a:xfrm>
            <a:off x="2501900" y="5262563"/>
            <a:ext cx="944563" cy="179387"/>
          </a:xfrm>
          <a:prstGeom prst="parallelogram">
            <a:avLst>
              <a:gd name="adj" fmla="val 131637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75" name="直接连接符 58374"/>
          <p:cNvSpPr/>
          <p:nvPr/>
        </p:nvSpPr>
        <p:spPr>
          <a:xfrm>
            <a:off x="2501900" y="4460875"/>
            <a:ext cx="0" cy="99060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8376" name="直接连接符 58375"/>
          <p:cNvSpPr/>
          <p:nvPr/>
        </p:nvSpPr>
        <p:spPr>
          <a:xfrm>
            <a:off x="2743200" y="4271963"/>
            <a:ext cx="0" cy="99060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8377" name="直接连接符 58376"/>
          <p:cNvSpPr/>
          <p:nvPr/>
        </p:nvSpPr>
        <p:spPr>
          <a:xfrm>
            <a:off x="3208338" y="4451350"/>
            <a:ext cx="0" cy="99060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8378" name="直接连接符 58377"/>
          <p:cNvSpPr/>
          <p:nvPr/>
        </p:nvSpPr>
        <p:spPr>
          <a:xfrm>
            <a:off x="3443288" y="4276725"/>
            <a:ext cx="0" cy="99060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8379" name="平行四边形 58378"/>
          <p:cNvSpPr/>
          <p:nvPr/>
        </p:nvSpPr>
        <p:spPr>
          <a:xfrm>
            <a:off x="4597400" y="5124450"/>
            <a:ext cx="984250" cy="358775"/>
          </a:xfrm>
          <a:prstGeom prst="parallelogram">
            <a:avLst>
              <a:gd name="adj" fmla="val 66614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80" name="任意多边形 58379"/>
          <p:cNvSpPr/>
          <p:nvPr/>
        </p:nvSpPr>
        <p:spPr>
          <a:xfrm>
            <a:off x="4600575" y="4260850"/>
            <a:ext cx="1588" cy="1225550"/>
          </a:xfrm>
          <a:custGeom>
            <a:avLst/>
            <a:gdLst/>
            <a:ahLst/>
            <a:cxnLst/>
            <a:pathLst>
              <a:path w="1" h="772">
                <a:moveTo>
                  <a:pt x="1" y="0"/>
                </a:moveTo>
                <a:lnTo>
                  <a:pt x="0" y="772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8381" name="直接连接符 58380"/>
          <p:cNvSpPr/>
          <p:nvPr/>
        </p:nvSpPr>
        <p:spPr>
          <a:xfrm>
            <a:off x="5346700" y="4586288"/>
            <a:ext cx="0" cy="900112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8382" name="任意多边形 58381"/>
          <p:cNvSpPr/>
          <p:nvPr/>
        </p:nvSpPr>
        <p:spPr>
          <a:xfrm>
            <a:off x="5565775" y="4440238"/>
            <a:ext cx="9525" cy="684212"/>
          </a:xfrm>
          <a:custGeom>
            <a:avLst/>
            <a:gdLst/>
            <a:ahLst/>
            <a:cxnLst/>
            <a:pathLst>
              <a:path w="6" h="431">
                <a:moveTo>
                  <a:pt x="0" y="0"/>
                </a:moveTo>
                <a:lnTo>
                  <a:pt x="6" y="431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8383" name="直接连接符 58382"/>
          <p:cNvSpPr/>
          <p:nvPr/>
        </p:nvSpPr>
        <p:spPr>
          <a:xfrm flipV="1">
            <a:off x="6462713" y="5307013"/>
            <a:ext cx="223837" cy="134937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384" name="任意多边形 58383"/>
          <p:cNvSpPr/>
          <p:nvPr/>
        </p:nvSpPr>
        <p:spPr>
          <a:xfrm>
            <a:off x="6461125" y="4403725"/>
            <a:ext cx="3175" cy="1039813"/>
          </a:xfrm>
          <a:custGeom>
            <a:avLst/>
            <a:gdLst/>
            <a:ahLst/>
            <a:cxnLst/>
            <a:pathLst>
              <a:path w="2" h="655">
                <a:moveTo>
                  <a:pt x="0" y="0"/>
                </a:moveTo>
                <a:lnTo>
                  <a:pt x="2" y="655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8385" name="任意多边形 58384"/>
          <p:cNvSpPr/>
          <p:nvPr/>
        </p:nvSpPr>
        <p:spPr>
          <a:xfrm>
            <a:off x="6686550" y="4235450"/>
            <a:ext cx="1588" cy="1052513"/>
          </a:xfrm>
          <a:custGeom>
            <a:avLst/>
            <a:gdLst/>
            <a:ahLst/>
            <a:cxnLst/>
            <a:pathLst>
              <a:path w="1" h="663">
                <a:moveTo>
                  <a:pt x="1" y="0"/>
                </a:moveTo>
                <a:lnTo>
                  <a:pt x="0" y="663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4593" name="文本框 58385"/>
          <p:cNvSpPr txBox="1"/>
          <p:nvPr/>
        </p:nvSpPr>
        <p:spPr>
          <a:xfrm>
            <a:off x="1554163" y="5614988"/>
            <a:ext cx="3619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Q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4" name="文本框 58386"/>
          <p:cNvSpPr txBox="1"/>
          <p:nvPr/>
        </p:nvSpPr>
        <p:spPr>
          <a:xfrm>
            <a:off x="2232025" y="4325938"/>
            <a:ext cx="3365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5" name="文本框 58387"/>
          <p:cNvSpPr txBox="1"/>
          <p:nvPr/>
        </p:nvSpPr>
        <p:spPr>
          <a:xfrm>
            <a:off x="3132138" y="4354513"/>
            <a:ext cx="3365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6" name="文本框 58388"/>
          <p:cNvSpPr txBox="1"/>
          <p:nvPr/>
        </p:nvSpPr>
        <p:spPr>
          <a:xfrm>
            <a:off x="3311525" y="3995738"/>
            <a:ext cx="3492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7" name="文本框 58389"/>
          <p:cNvSpPr txBox="1"/>
          <p:nvPr/>
        </p:nvSpPr>
        <p:spPr>
          <a:xfrm>
            <a:off x="2513013" y="3995738"/>
            <a:ext cx="3492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91" name="文本框 58390"/>
          <p:cNvSpPr txBox="1"/>
          <p:nvPr/>
        </p:nvSpPr>
        <p:spPr>
          <a:xfrm>
            <a:off x="2262188" y="5364163"/>
            <a:ext cx="4254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92" name="文本框 58391"/>
          <p:cNvSpPr txBox="1"/>
          <p:nvPr/>
        </p:nvSpPr>
        <p:spPr>
          <a:xfrm>
            <a:off x="3111500" y="5351463"/>
            <a:ext cx="4254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93" name="文本框 58392"/>
          <p:cNvSpPr txBox="1"/>
          <p:nvPr/>
        </p:nvSpPr>
        <p:spPr>
          <a:xfrm>
            <a:off x="3389313" y="5045075"/>
            <a:ext cx="438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94" name="文本框 58393"/>
          <p:cNvSpPr txBox="1"/>
          <p:nvPr/>
        </p:nvSpPr>
        <p:spPr>
          <a:xfrm>
            <a:off x="2411413" y="5030788"/>
            <a:ext cx="438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02" name="文本框 58394"/>
          <p:cNvSpPr txBox="1"/>
          <p:nvPr/>
        </p:nvSpPr>
        <p:spPr>
          <a:xfrm>
            <a:off x="4327525" y="4186238"/>
            <a:ext cx="269875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03" name="文本框 58395"/>
          <p:cNvSpPr txBox="1"/>
          <p:nvPr/>
        </p:nvSpPr>
        <p:spPr>
          <a:xfrm>
            <a:off x="5097463" y="447675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04" name="文本框 58396"/>
          <p:cNvSpPr txBox="1"/>
          <p:nvPr/>
        </p:nvSpPr>
        <p:spPr>
          <a:xfrm>
            <a:off x="5472113" y="4232275"/>
            <a:ext cx="3492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05" name="文本框 58397"/>
          <p:cNvSpPr txBox="1"/>
          <p:nvPr/>
        </p:nvSpPr>
        <p:spPr>
          <a:xfrm>
            <a:off x="4679950" y="3840163"/>
            <a:ext cx="3492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99" name="文本框 58398"/>
          <p:cNvSpPr txBox="1"/>
          <p:nvPr/>
        </p:nvSpPr>
        <p:spPr>
          <a:xfrm>
            <a:off x="4298950" y="5389563"/>
            <a:ext cx="4254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00" name="文本框 58399"/>
          <p:cNvSpPr txBox="1"/>
          <p:nvPr/>
        </p:nvSpPr>
        <p:spPr>
          <a:xfrm>
            <a:off x="5208588" y="5389563"/>
            <a:ext cx="4254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01" name="文本框 58400"/>
          <p:cNvSpPr txBox="1"/>
          <p:nvPr/>
        </p:nvSpPr>
        <p:spPr>
          <a:xfrm>
            <a:off x="5499100" y="4972050"/>
            <a:ext cx="438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02" name="文本框 58401"/>
          <p:cNvSpPr txBox="1"/>
          <p:nvPr/>
        </p:nvSpPr>
        <p:spPr>
          <a:xfrm>
            <a:off x="4532313" y="4973638"/>
            <a:ext cx="438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0" name="文本框 58402"/>
          <p:cNvSpPr txBox="1"/>
          <p:nvPr/>
        </p:nvSpPr>
        <p:spPr>
          <a:xfrm>
            <a:off x="6170613" y="3508375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1" name="文本框 58403"/>
          <p:cNvSpPr txBox="1"/>
          <p:nvPr/>
        </p:nvSpPr>
        <p:spPr>
          <a:xfrm>
            <a:off x="6192838" y="4225925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2" name="文本框 58404"/>
          <p:cNvSpPr txBox="1"/>
          <p:nvPr/>
        </p:nvSpPr>
        <p:spPr>
          <a:xfrm>
            <a:off x="6642100" y="4040188"/>
            <a:ext cx="3492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3" name="文本框 58405"/>
          <p:cNvSpPr txBox="1"/>
          <p:nvPr/>
        </p:nvSpPr>
        <p:spPr>
          <a:xfrm>
            <a:off x="6642100" y="3275013"/>
            <a:ext cx="3492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07" name="文本框 58406"/>
          <p:cNvSpPr txBox="1"/>
          <p:nvPr/>
        </p:nvSpPr>
        <p:spPr>
          <a:xfrm>
            <a:off x="6146800" y="5405438"/>
            <a:ext cx="819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A*(B*)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08" name="文本框 58407"/>
          <p:cNvSpPr txBox="1"/>
          <p:nvPr/>
        </p:nvSpPr>
        <p:spPr>
          <a:xfrm>
            <a:off x="6642100" y="5045075"/>
            <a:ext cx="8445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D*(C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*)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6" name="文本框 58408"/>
          <p:cNvSpPr txBox="1"/>
          <p:nvPr/>
        </p:nvSpPr>
        <p:spPr>
          <a:xfrm>
            <a:off x="2590800" y="5943600"/>
            <a:ext cx="4635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b="1">
                <a:latin typeface="Arial" panose="020B0604020202020204" pitchFamily="34" charset="0"/>
                <a:ea typeface="宋体" panose="02010600030101010101" pitchFamily="2" charset="-122"/>
              </a:rPr>
              <a:t>(1)</a:t>
            </a:r>
            <a:endParaRPr lang="en-US" altLang="zh-CN" sz="1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7" name="文本框 58409"/>
          <p:cNvSpPr txBox="1"/>
          <p:nvPr/>
        </p:nvSpPr>
        <p:spPr>
          <a:xfrm>
            <a:off x="4648200" y="5943600"/>
            <a:ext cx="4635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b="1">
                <a:latin typeface="Arial" panose="020B0604020202020204" pitchFamily="34" charset="0"/>
                <a:ea typeface="宋体" panose="02010600030101010101" pitchFamily="2" charset="-122"/>
              </a:rPr>
              <a:t>(2)</a:t>
            </a:r>
            <a:endParaRPr lang="en-US" altLang="zh-CN" sz="1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8" name="文本框 58410"/>
          <p:cNvSpPr txBox="1"/>
          <p:nvPr/>
        </p:nvSpPr>
        <p:spPr>
          <a:xfrm>
            <a:off x="6462713" y="5846763"/>
            <a:ext cx="4635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b="1">
                <a:latin typeface="Arial" panose="020B0604020202020204" pitchFamily="34" charset="0"/>
                <a:ea typeface="宋体" panose="02010600030101010101" pitchFamily="2" charset="-122"/>
              </a:rPr>
              <a:t>(3)</a:t>
            </a:r>
            <a:endParaRPr lang="en-US" altLang="zh-CN" sz="1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9" name="文本框 58411"/>
          <p:cNvSpPr txBox="1"/>
          <p:nvPr/>
        </p:nvSpPr>
        <p:spPr>
          <a:xfrm>
            <a:off x="1014413" y="184150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sz="24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13" name="任意多边形 58412"/>
          <p:cNvSpPr/>
          <p:nvPr/>
        </p:nvSpPr>
        <p:spPr>
          <a:xfrm>
            <a:off x="4826000" y="4111625"/>
            <a:ext cx="9525" cy="1012825"/>
          </a:xfrm>
          <a:custGeom>
            <a:avLst/>
            <a:gdLst/>
            <a:ahLst/>
            <a:cxnLst/>
            <a:pathLst>
              <a:path w="6" h="638">
                <a:moveTo>
                  <a:pt x="0" y="0"/>
                </a:moveTo>
                <a:lnTo>
                  <a:pt x="6" y="638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24621" name="图片 58413" descr="TRDOW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500" y="2890838"/>
            <a:ext cx="581025" cy="619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22" name="图片 58414" descr="TRDOW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1875" y="2890838"/>
            <a:ext cx="581025" cy="619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23" name="图片 58415" descr="TRDOW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775" y="2581275"/>
            <a:ext cx="581025" cy="619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624" name="矩形 58416"/>
          <p:cNvSpPr>
            <a:spLocks noRot="1"/>
          </p:cNvSpPr>
          <p:nvPr/>
        </p:nvSpPr>
        <p:spPr>
          <a:xfrm>
            <a:off x="0" y="-304800"/>
            <a:ext cx="8915400" cy="33877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>
              <a:buClrTx/>
            </a:pP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探究</a:t>
            </a:r>
            <a:r>
              <a:rPr lang="en-US" altLang="zh-CN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如图，把一块正方形硬纸板</a:t>
            </a:r>
            <a:r>
              <a:rPr lang="en-US" altLang="zh-CN" sz="2800" b="1" i="1">
                <a:latin typeface="楷体_GB2312" pitchFamily="49" charset="-122"/>
                <a:ea typeface="楷体_GB2312" pitchFamily="49" charset="-122"/>
              </a:rPr>
              <a:t>P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（例如正方形</a:t>
            </a:r>
            <a:r>
              <a:rPr lang="en-US" altLang="zh-CN" sz="2800" b="1" i="1">
                <a:latin typeface="楷体_GB2312" pitchFamily="49" charset="-122"/>
                <a:ea typeface="楷体_GB2312" pitchFamily="49" charset="-122"/>
              </a:rPr>
              <a:t>ABCD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）放在三个不同的位置：</a:t>
            </a:r>
            <a:b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）纸板</a:t>
            </a:r>
            <a:r>
              <a:rPr lang="zh-CN" altLang="en-US" sz="28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平行于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投影面；</a:t>
            </a:r>
            <a:b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）纸板</a:t>
            </a:r>
            <a:r>
              <a:rPr lang="zh-CN" altLang="en-US" sz="28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倾斜于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投影面；</a:t>
            </a:r>
            <a:b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）纸板</a:t>
            </a:r>
            <a:r>
              <a:rPr lang="zh-CN" altLang="en-US" sz="28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垂直于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投影面。</a:t>
            </a:r>
            <a:b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三种情况的正投影各是什么形状？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8418" name="文本框 58417"/>
          <p:cNvSpPr txBox="1"/>
          <p:nvPr/>
        </p:nvSpPr>
        <p:spPr>
          <a:xfrm>
            <a:off x="2286000" y="6248400"/>
            <a:ext cx="16541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正方形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8419" name="文本框 58418"/>
          <p:cNvSpPr txBox="1"/>
          <p:nvPr/>
        </p:nvSpPr>
        <p:spPr>
          <a:xfrm>
            <a:off x="3962400" y="6248400"/>
            <a:ext cx="2590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平行四边形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8420" name="文本框 58419"/>
          <p:cNvSpPr txBox="1"/>
          <p:nvPr/>
        </p:nvSpPr>
        <p:spPr>
          <a:xfrm>
            <a:off x="5867400" y="6248400"/>
            <a:ext cx="21780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一条线段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8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8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8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8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58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58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58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58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58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58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8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8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8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8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8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91" grpId="0"/>
      <p:bldP spid="58392" grpId="0"/>
      <p:bldP spid="58393" grpId="0"/>
      <p:bldP spid="58394" grpId="0"/>
      <p:bldP spid="58399" grpId="0"/>
      <p:bldP spid="58400" grpId="0"/>
      <p:bldP spid="58401" grpId="0"/>
      <p:bldP spid="58402" grpId="0"/>
      <p:bldP spid="58407" grpId="0"/>
      <p:bldP spid="58408" grpId="0"/>
      <p:bldP spid="58418" grpId="0"/>
      <p:bldP spid="58419" grpId="0"/>
      <p:bldP spid="584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矩形 59393"/>
          <p:cNvSpPr>
            <a:spLocks noRot="1"/>
          </p:cNvSpPr>
          <p:nvPr/>
        </p:nvSpPr>
        <p:spPr>
          <a:xfrm>
            <a:off x="152400" y="-228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>
              <a:buClrTx/>
            </a:pPr>
            <a:r>
              <a:rPr lang="zh-CN" altLang="en-US" sz="4400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归纳：</a:t>
            </a:r>
            <a:endParaRPr lang="zh-CN" altLang="en-US" sz="4400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graphicFrame>
        <p:nvGraphicFramePr>
          <p:cNvPr id="59395" name="表格 59394"/>
          <p:cNvGraphicFramePr/>
          <p:nvPr/>
        </p:nvGraphicFramePr>
        <p:xfrm>
          <a:off x="301625" y="2376488"/>
          <a:ext cx="8540750" cy="4252913"/>
        </p:xfrm>
        <a:graphic>
          <a:graphicData uri="http://schemas.openxmlformats.org/drawingml/2006/table">
            <a:tbl>
              <a:tblPr/>
              <a:tblGrid>
                <a:gridCol w="1450975"/>
                <a:gridCol w="2514600"/>
                <a:gridCol w="2439988"/>
                <a:gridCol w="2135187"/>
              </a:tblGrid>
              <a:tr h="15430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en-US" altLang="zh-CN" dirty="0">
                        <a:ea typeface="楷体_GB2312" pitchFamily="49" charset="-122"/>
                      </a:endParaRPr>
                    </a:p>
                    <a:p>
                      <a:pPr marL="0" lvl="0" indent="0" algn="ctr">
                        <a:buNone/>
                      </a:pPr>
                      <a:endParaRPr lang="en-US" altLang="zh-CN" dirty="0">
                        <a:ea typeface="楷体_GB2312" pitchFamily="49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zh-CN" altLang="en-US" dirty="0">
                          <a:solidFill>
                            <a:srgbClr val="FF0000"/>
                          </a:solidFill>
                          <a:ea typeface="楷体_GB2312" pitchFamily="49" charset="-122"/>
                        </a:rPr>
                        <a:t>物体</a:t>
                      </a:r>
                      <a:endParaRPr lang="zh-CN" altLang="en-US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 w="12700" cap="rnd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ea typeface="楷体_GB2312" pitchFamily="49" charset="-122"/>
                        </a:rPr>
                        <a:t>物体</a:t>
                      </a: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楷体_GB2312" pitchFamily="49" charset="-122"/>
                        </a:rPr>
                        <a:t>平行于</a:t>
                      </a:r>
                      <a:r>
                        <a:rPr lang="zh-CN" altLang="en-US" b="1" dirty="0">
                          <a:ea typeface="楷体_GB2312" pitchFamily="49" charset="-122"/>
                        </a:rPr>
                        <a:t>投影面</a:t>
                      </a:r>
                      <a:endParaRPr lang="zh-CN" altLang="en-US" b="1">
                        <a:ea typeface="楷体_GB2312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ea typeface="楷体_GB2312" pitchFamily="49" charset="-122"/>
                        </a:rPr>
                        <a:t>物体</a:t>
                      </a: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楷体_GB2312" pitchFamily="49" charset="-122"/>
                        </a:rPr>
                        <a:t>倾斜于</a:t>
                      </a:r>
                      <a:r>
                        <a:rPr lang="zh-CN" altLang="en-US" b="1" dirty="0">
                          <a:ea typeface="楷体_GB2312" pitchFamily="49" charset="-122"/>
                        </a:rPr>
                        <a:t>投影面</a:t>
                      </a:r>
                      <a:endParaRPr lang="zh-CN" altLang="en-US" b="1">
                        <a:ea typeface="楷体_GB2312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ea typeface="楷体_GB2312" pitchFamily="49" charset="-122"/>
                        </a:rPr>
                        <a:t>物体</a:t>
                      </a:r>
                      <a:r>
                        <a:rPr lang="zh-CN" altLang="en-US" b="1" dirty="0">
                          <a:solidFill>
                            <a:srgbClr val="0000FF"/>
                          </a:solidFill>
                          <a:ea typeface="楷体_GB2312" pitchFamily="49" charset="-122"/>
                        </a:rPr>
                        <a:t>垂直于</a:t>
                      </a:r>
                      <a:r>
                        <a:rPr lang="zh-CN" altLang="en-US" b="1" dirty="0">
                          <a:ea typeface="楷体_GB2312" pitchFamily="49" charset="-122"/>
                        </a:rPr>
                        <a:t>投影面</a:t>
                      </a:r>
                      <a:endParaRPr lang="zh-CN" altLang="en-US" b="1">
                        <a:ea typeface="楷体_GB2312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572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 dirty="0">
                          <a:solidFill>
                            <a:srgbClr val="0000FF"/>
                          </a:solidFill>
                          <a:ea typeface="楷体_GB2312" pitchFamily="49" charset="-122"/>
                        </a:rPr>
                        <a:t>线段</a:t>
                      </a:r>
                      <a:endParaRPr lang="zh-CN" altLang="en-US" sz="3600" b="1">
                        <a:solidFill>
                          <a:srgbClr val="0000FF"/>
                        </a:solidFill>
                        <a:ea typeface="楷体_GB2312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32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32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32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>
                          <a:solidFill>
                            <a:srgbClr val="0000FF"/>
                          </a:solidFill>
                          <a:ea typeface="楷体_GB2312" pitchFamily="49" charset="-122"/>
                        </a:rPr>
                        <a:t>面</a:t>
                      </a:r>
                      <a:endParaRPr lang="zh-CN" altLang="en-US" sz="3600" b="1">
                        <a:solidFill>
                          <a:srgbClr val="0000FF"/>
                        </a:solidFill>
                        <a:ea typeface="楷体_GB2312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32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32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32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9418" name="文本框 59417"/>
          <p:cNvSpPr txBox="1"/>
          <p:nvPr/>
        </p:nvSpPr>
        <p:spPr>
          <a:xfrm>
            <a:off x="898525" y="2401888"/>
            <a:ext cx="930275" cy="822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不同位置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25626" name="图片 594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22850" y="381000"/>
            <a:ext cx="4121150" cy="1620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27" name="图片 594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" y="688975"/>
            <a:ext cx="4438650" cy="1444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421" name="文本框 59420"/>
          <p:cNvSpPr txBox="1"/>
          <p:nvPr/>
        </p:nvSpPr>
        <p:spPr>
          <a:xfrm>
            <a:off x="1828800" y="4067175"/>
            <a:ext cx="2590800" cy="946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形状、大小不变（全等）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9422" name="文本框 59421"/>
          <p:cNvSpPr txBox="1"/>
          <p:nvPr/>
        </p:nvSpPr>
        <p:spPr>
          <a:xfrm>
            <a:off x="4419600" y="4221163"/>
            <a:ext cx="2133600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大小变化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9423" name="文本框 59422"/>
          <p:cNvSpPr txBox="1"/>
          <p:nvPr/>
        </p:nvSpPr>
        <p:spPr>
          <a:xfrm>
            <a:off x="7391400" y="4235450"/>
            <a:ext cx="175895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点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9424" name="文本框 59423"/>
          <p:cNvSpPr txBox="1"/>
          <p:nvPr/>
        </p:nvSpPr>
        <p:spPr>
          <a:xfrm>
            <a:off x="1752600" y="5435600"/>
            <a:ext cx="2590800" cy="946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形状、大小不变（全等）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9425" name="文本框 59424"/>
          <p:cNvSpPr txBox="1"/>
          <p:nvPr/>
        </p:nvSpPr>
        <p:spPr>
          <a:xfrm>
            <a:off x="4343400" y="5334000"/>
            <a:ext cx="2287588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形状、大小均变化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9426" name="文本框 59425"/>
          <p:cNvSpPr txBox="1"/>
          <p:nvPr/>
        </p:nvSpPr>
        <p:spPr>
          <a:xfrm>
            <a:off x="7391400" y="5562600"/>
            <a:ext cx="11430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线段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9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9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9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18" grpId="0"/>
      <p:bldP spid="59421" grpId="0"/>
      <p:bldP spid="59422" grpId="0"/>
      <p:bldP spid="59423" grpId="0"/>
      <p:bldP spid="59424" grpId="0"/>
      <p:bldP spid="59425" grpId="0"/>
      <p:bldP spid="594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棱台 53249" descr="画布"/>
          <p:cNvSpPr/>
          <p:nvPr/>
        </p:nvSpPr>
        <p:spPr>
          <a:xfrm>
            <a:off x="5257800" y="2514600"/>
            <a:ext cx="2835275" cy="2881313"/>
          </a:xfrm>
          <a:prstGeom prst="bevel">
            <a:avLst>
              <a:gd name="adj" fmla="val 1310"/>
            </a:avLst>
          </a:prstGeom>
          <a:blipFill rotWithShape="1">
            <a:blip r:embed="rId1"/>
          </a:blipFill>
          <a:ln w="1270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6" name="棱台 53250" descr="画布"/>
          <p:cNvSpPr/>
          <p:nvPr/>
        </p:nvSpPr>
        <p:spPr>
          <a:xfrm>
            <a:off x="685800" y="2590800"/>
            <a:ext cx="2835275" cy="2881313"/>
          </a:xfrm>
          <a:prstGeom prst="bevel">
            <a:avLst>
              <a:gd name="adj" fmla="val 1310"/>
            </a:avLst>
          </a:prstGeom>
          <a:blipFill rotWithShape="1">
            <a:blip r:embed="rId1"/>
          </a:blipFill>
          <a:ln w="1270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3252" name="组合 53251"/>
          <p:cNvGrpSpPr/>
          <p:nvPr/>
        </p:nvGrpSpPr>
        <p:grpSpPr>
          <a:xfrm>
            <a:off x="6781800" y="3124200"/>
            <a:ext cx="1165225" cy="838200"/>
            <a:chOff x="4297" y="1962"/>
            <a:chExt cx="734" cy="523"/>
          </a:xfrm>
        </p:grpSpPr>
        <p:sp>
          <p:nvSpPr>
            <p:cNvPr id="26628" name="矩形 53252"/>
            <p:cNvSpPr/>
            <p:nvPr/>
          </p:nvSpPr>
          <p:spPr>
            <a:xfrm>
              <a:off x="4297" y="1962"/>
              <a:ext cx="734" cy="523"/>
            </a:xfrm>
            <a:prstGeom prst="rect">
              <a:avLst/>
            </a:prstGeom>
            <a:solidFill>
              <a:srgbClr val="9EECA0"/>
            </a:solidFill>
            <a:ln w="9525" cap="flat" cmpd="sng">
              <a:solidFill>
                <a:srgbClr val="00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29" name="直接连接符 53253"/>
            <p:cNvSpPr/>
            <p:nvPr/>
          </p:nvSpPr>
          <p:spPr>
            <a:xfrm>
              <a:off x="4694" y="1962"/>
              <a:ext cx="0" cy="510"/>
            </a:xfrm>
            <a:prstGeom prst="line">
              <a:avLst/>
            </a:prstGeom>
            <a:ln w="9525" cap="flat" cmpd="sng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53255" name="文本框 53254"/>
          <p:cNvSpPr txBox="1"/>
          <p:nvPr/>
        </p:nvSpPr>
        <p:spPr>
          <a:xfrm>
            <a:off x="381000" y="44958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6" name="文本框 53255"/>
          <p:cNvSpPr txBox="1"/>
          <p:nvPr/>
        </p:nvSpPr>
        <p:spPr>
          <a:xfrm>
            <a:off x="381000" y="52578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7" name="文本框 53256"/>
          <p:cNvSpPr txBox="1"/>
          <p:nvPr/>
        </p:nvSpPr>
        <p:spPr>
          <a:xfrm>
            <a:off x="1447800" y="5334000"/>
            <a:ext cx="3492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8" name="文本框 53257"/>
          <p:cNvSpPr txBox="1"/>
          <p:nvPr/>
        </p:nvSpPr>
        <p:spPr>
          <a:xfrm>
            <a:off x="1447800" y="4419600"/>
            <a:ext cx="3492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9" name="文本框 53258"/>
          <p:cNvSpPr txBox="1"/>
          <p:nvPr/>
        </p:nvSpPr>
        <p:spPr>
          <a:xfrm>
            <a:off x="1916113" y="2843213"/>
            <a:ext cx="4254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A*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0" name="文本框 53259"/>
          <p:cNvSpPr txBox="1"/>
          <p:nvPr/>
        </p:nvSpPr>
        <p:spPr>
          <a:xfrm>
            <a:off x="1871663" y="3692525"/>
            <a:ext cx="4254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B*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1" name="文本框 53260"/>
          <p:cNvSpPr txBox="1"/>
          <p:nvPr/>
        </p:nvSpPr>
        <p:spPr>
          <a:xfrm>
            <a:off x="2906713" y="3654425"/>
            <a:ext cx="438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2" name="文本框 53261"/>
          <p:cNvSpPr txBox="1"/>
          <p:nvPr/>
        </p:nvSpPr>
        <p:spPr>
          <a:xfrm>
            <a:off x="2919413" y="2847975"/>
            <a:ext cx="438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8" name="文本框 53262"/>
          <p:cNvSpPr txBox="1"/>
          <p:nvPr/>
        </p:nvSpPr>
        <p:spPr>
          <a:xfrm>
            <a:off x="3492500" y="5227638"/>
            <a:ext cx="3365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4" name="文本框 53263"/>
          <p:cNvSpPr txBox="1"/>
          <p:nvPr/>
        </p:nvSpPr>
        <p:spPr>
          <a:xfrm>
            <a:off x="5562600" y="554355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5" name="文本框 53264"/>
          <p:cNvSpPr txBox="1"/>
          <p:nvPr/>
        </p:nvSpPr>
        <p:spPr>
          <a:xfrm>
            <a:off x="6372225" y="5357813"/>
            <a:ext cx="3492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6" name="文本框 53265"/>
          <p:cNvSpPr txBox="1"/>
          <p:nvPr/>
        </p:nvSpPr>
        <p:spPr>
          <a:xfrm>
            <a:off x="6427788" y="4457700"/>
            <a:ext cx="3492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7" name="文本框 53266"/>
          <p:cNvSpPr txBox="1"/>
          <p:nvPr/>
        </p:nvSpPr>
        <p:spPr>
          <a:xfrm>
            <a:off x="5900738" y="4103688"/>
            <a:ext cx="3365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E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8" name="文本框 53267"/>
          <p:cNvSpPr txBox="1"/>
          <p:nvPr/>
        </p:nvSpPr>
        <p:spPr>
          <a:xfrm>
            <a:off x="5057775" y="4464050"/>
            <a:ext cx="3238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F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9" name="文本框 53268"/>
          <p:cNvSpPr txBox="1"/>
          <p:nvPr/>
        </p:nvSpPr>
        <p:spPr>
          <a:xfrm>
            <a:off x="5019675" y="5222875"/>
            <a:ext cx="3619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G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70" name="文本框 53269"/>
          <p:cNvSpPr txBox="1"/>
          <p:nvPr/>
        </p:nvSpPr>
        <p:spPr>
          <a:xfrm>
            <a:off x="6629400" y="2817813"/>
            <a:ext cx="4127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F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71" name="文本框 53270"/>
          <p:cNvSpPr txBox="1"/>
          <p:nvPr/>
        </p:nvSpPr>
        <p:spPr>
          <a:xfrm>
            <a:off x="7315200" y="2743200"/>
            <a:ext cx="4254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72" name="文本框 53271"/>
          <p:cNvSpPr txBox="1"/>
          <p:nvPr/>
        </p:nvSpPr>
        <p:spPr>
          <a:xfrm>
            <a:off x="7947025" y="2836863"/>
            <a:ext cx="438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73" name="文本框 53272"/>
          <p:cNvSpPr txBox="1"/>
          <p:nvPr/>
        </p:nvSpPr>
        <p:spPr>
          <a:xfrm>
            <a:off x="7902575" y="3698875"/>
            <a:ext cx="438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74" name="文本框 53273"/>
          <p:cNvSpPr txBox="1"/>
          <p:nvPr/>
        </p:nvSpPr>
        <p:spPr>
          <a:xfrm>
            <a:off x="7386638" y="3878263"/>
            <a:ext cx="4254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75" name="文本框 53274"/>
          <p:cNvSpPr txBox="1"/>
          <p:nvPr/>
        </p:nvSpPr>
        <p:spPr>
          <a:xfrm>
            <a:off x="6507163" y="3743325"/>
            <a:ext cx="4508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G*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1" name="文本框 53275"/>
          <p:cNvSpPr txBox="1"/>
          <p:nvPr/>
        </p:nvSpPr>
        <p:spPr>
          <a:xfrm>
            <a:off x="8061325" y="5184775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2" name="文本框 53276"/>
          <p:cNvSpPr txBox="1"/>
          <p:nvPr/>
        </p:nvSpPr>
        <p:spPr>
          <a:xfrm>
            <a:off x="971550" y="279876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sz="24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3278" name="图片 53277" descr="TRPREV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903511">
            <a:off x="552450" y="5391150"/>
            <a:ext cx="581025" cy="619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54" name="标题 53278"/>
          <p:cNvSpPr>
            <a:spLocks noGrp="1"/>
          </p:cNvSpPr>
          <p:nvPr>
            <p:ph type="title"/>
          </p:nvPr>
        </p:nvSpPr>
        <p:spPr>
          <a:xfrm>
            <a:off x="301625" y="414338"/>
            <a:ext cx="8842375" cy="2159000"/>
          </a:xfrm>
          <a:ln/>
        </p:spPr>
        <p:txBody>
          <a:bodyPr anchor="ctr"/>
          <a:p>
            <a:pPr algn="l"/>
            <a:r>
              <a:rPr lang="zh-CN" altLang="en-US" sz="2800" b="1" dirty="0">
                <a:solidFill>
                  <a:srgbClr val="FF0000"/>
                </a:solidFill>
                <a:ea typeface="宋体" panose="02010600030101010101" pitchFamily="2" charset="-122"/>
              </a:rPr>
              <a:t>例 ： </a:t>
            </a:r>
            <a:r>
              <a:rPr lang="zh-CN" altLang="en-US" sz="2800" b="1" dirty="0">
                <a:solidFill>
                  <a:schemeClr val="tx1"/>
                </a:solidFill>
                <a:ea typeface="宋体" panose="02010600030101010101" pitchFamily="2" charset="-122"/>
              </a:rPr>
              <a:t>画出如图摆放的正方体在投影面</a:t>
            </a:r>
            <a:r>
              <a:rPr lang="en-US" altLang="zh-CN" sz="2800" b="1" i="1">
                <a:solidFill>
                  <a:schemeClr val="tx1"/>
                </a:solidFill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ea typeface="宋体" panose="02010600030101010101" pitchFamily="2" charset="-122"/>
              </a:rPr>
              <a:t>上的正投影。</a:t>
            </a:r>
            <a:br>
              <a:rPr lang="zh-CN" altLang="en-US" sz="2800" b="1" dirty="0">
                <a:solidFill>
                  <a:srgbClr val="FF0000"/>
                </a:solidFill>
                <a:ea typeface="宋体" panose="02010600030101010101" pitchFamily="2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ea typeface="宋体" panose="02010600030101010101" pitchFamily="2" charset="-122"/>
              </a:rPr>
              <a:t>     </a:t>
            </a:r>
            <a:r>
              <a:rPr lang="zh-CN" altLang="en-US" sz="2800" b="1" dirty="0">
                <a:solidFill>
                  <a:schemeClr val="tx1"/>
                </a:solidFill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chemeClr val="tx1"/>
                </a:solidFill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ea typeface="宋体" panose="02010600030101010101" pitchFamily="2" charset="-122"/>
              </a:rPr>
              <a:t>）正方体的一个面</a:t>
            </a:r>
            <a:r>
              <a:rPr lang="en-US" altLang="zh-CN" sz="2800" b="1" i="1">
                <a:solidFill>
                  <a:schemeClr val="tx1"/>
                </a:solidFill>
              </a:rPr>
              <a:t>ABCD</a:t>
            </a:r>
            <a:r>
              <a:rPr lang="zh-CN" altLang="en-US" sz="2800" b="1" dirty="0">
                <a:solidFill>
                  <a:srgbClr val="FF0000"/>
                </a:solidFill>
                <a:ea typeface="宋体" panose="02010600030101010101" pitchFamily="2" charset="-122"/>
              </a:rPr>
              <a:t>平行于</a:t>
            </a:r>
            <a:r>
              <a:rPr lang="zh-CN" altLang="en-US" sz="2800" b="1" dirty="0">
                <a:solidFill>
                  <a:schemeClr val="tx1"/>
                </a:solidFill>
                <a:ea typeface="宋体" panose="02010600030101010101" pitchFamily="2" charset="-122"/>
              </a:rPr>
              <a:t>投影面</a:t>
            </a:r>
            <a:r>
              <a:rPr lang="en-US" altLang="zh-CN" sz="2800" b="1" i="1">
                <a:solidFill>
                  <a:schemeClr val="tx1"/>
                </a:solidFill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ea typeface="宋体" panose="02010600030101010101" pitchFamily="2" charset="-122"/>
              </a:rPr>
              <a:t>；</a:t>
            </a:r>
            <a:br>
              <a:rPr lang="zh-CN" altLang="en-US" sz="2800" b="1" dirty="0">
                <a:solidFill>
                  <a:srgbClr val="FF0000"/>
                </a:solidFill>
                <a:ea typeface="宋体" panose="02010600030101010101" pitchFamily="2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ea typeface="宋体" panose="02010600030101010101" pitchFamily="2" charset="-122"/>
              </a:rPr>
              <a:t>     </a:t>
            </a:r>
            <a:r>
              <a:rPr lang="zh-CN" altLang="en-US" sz="2800" b="1" dirty="0">
                <a:solidFill>
                  <a:schemeClr val="tx1"/>
                </a:solidFill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chemeClr val="tx1"/>
                </a:solidFill>
              </a:rPr>
              <a:t>2</a:t>
            </a:r>
            <a:r>
              <a:rPr lang="zh-CN" altLang="en-US" sz="2800" b="1" dirty="0">
                <a:solidFill>
                  <a:schemeClr val="tx1"/>
                </a:solidFill>
                <a:ea typeface="宋体" panose="02010600030101010101" pitchFamily="2" charset="-122"/>
              </a:rPr>
              <a:t>）正方体的一个面</a:t>
            </a:r>
            <a:r>
              <a:rPr lang="en-US" altLang="zh-CN" sz="2800" b="1" i="1">
                <a:solidFill>
                  <a:schemeClr val="tx1"/>
                </a:solidFill>
              </a:rPr>
              <a:t>ABCD</a:t>
            </a:r>
            <a:r>
              <a:rPr lang="zh-CN" altLang="en-US" sz="2800" b="1" dirty="0">
                <a:solidFill>
                  <a:srgbClr val="FF3300"/>
                </a:solidFill>
                <a:ea typeface="宋体" panose="02010600030101010101" pitchFamily="2" charset="-122"/>
              </a:rPr>
              <a:t>倾斜于</a:t>
            </a:r>
            <a:r>
              <a:rPr lang="zh-CN" altLang="en-US" sz="2800" b="1" dirty="0">
                <a:solidFill>
                  <a:schemeClr val="tx1"/>
                </a:solidFill>
                <a:ea typeface="宋体" panose="02010600030101010101" pitchFamily="2" charset="-122"/>
              </a:rPr>
              <a:t>投影面</a:t>
            </a:r>
            <a:r>
              <a:rPr lang="en-US" altLang="zh-CN" sz="2800" b="1" i="1">
                <a:solidFill>
                  <a:schemeClr val="tx1"/>
                </a:solidFill>
              </a:rPr>
              <a:t>P</a:t>
            </a:r>
            <a:r>
              <a:rPr lang="en-US" altLang="zh-CN" sz="2800" b="1" dirty="0">
                <a:solidFill>
                  <a:schemeClr val="tx1"/>
                </a:solidFill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ea typeface="宋体" panose="02010600030101010101" pitchFamily="2" charset="-122"/>
              </a:rPr>
              <a:t>上底面</a:t>
            </a:r>
            <a:br>
              <a:rPr lang="zh-CN" altLang="en-US" sz="2800" b="1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sz="2800" b="1" i="1">
                <a:solidFill>
                  <a:schemeClr val="tx1"/>
                </a:solidFill>
              </a:rPr>
              <a:t>ADEF</a:t>
            </a:r>
            <a:r>
              <a:rPr lang="zh-CN" altLang="en-US" sz="2800" b="1" dirty="0">
                <a:solidFill>
                  <a:srgbClr val="FF3300"/>
                </a:solidFill>
                <a:ea typeface="宋体" panose="02010600030101010101" pitchFamily="2" charset="-122"/>
              </a:rPr>
              <a:t>垂直于</a:t>
            </a:r>
            <a:r>
              <a:rPr lang="zh-CN" altLang="en-US" sz="2800" b="1" dirty="0">
                <a:solidFill>
                  <a:schemeClr val="tx1"/>
                </a:solidFill>
                <a:ea typeface="宋体" panose="02010600030101010101" pitchFamily="2" charset="-122"/>
              </a:rPr>
              <a:t>投影面</a:t>
            </a:r>
            <a:r>
              <a:rPr lang="en-US" altLang="zh-CN" sz="2800" b="1" i="1">
                <a:solidFill>
                  <a:schemeClr val="tx1"/>
                </a:solidFill>
              </a:rPr>
              <a:t>P</a:t>
            </a:r>
            <a:r>
              <a:rPr lang="en-US" altLang="zh-CN" sz="2800" b="1">
                <a:solidFill>
                  <a:schemeClr val="tx1"/>
                </a:solidFill>
              </a:rPr>
              <a:t>.</a:t>
            </a:r>
            <a:br>
              <a:rPr lang="en-US" altLang="zh-CN" sz="2800" b="1">
                <a:solidFill>
                  <a:schemeClr val="tx1"/>
                </a:solidFill>
              </a:rPr>
            </a:br>
            <a:endParaRPr lang="en-US" altLang="zh-CN" sz="2800" b="1">
              <a:solidFill>
                <a:schemeClr val="tx1"/>
              </a:solidFill>
            </a:endParaRPr>
          </a:p>
        </p:txBody>
      </p:sp>
      <p:sp>
        <p:nvSpPr>
          <p:cNvPr id="53280" name="直接连接符 53279"/>
          <p:cNvSpPr/>
          <p:nvPr/>
        </p:nvSpPr>
        <p:spPr>
          <a:xfrm flipV="1">
            <a:off x="701675" y="3897313"/>
            <a:ext cx="1514475" cy="1516062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3281" name="矩形 53280"/>
          <p:cNvSpPr/>
          <p:nvPr/>
        </p:nvSpPr>
        <p:spPr>
          <a:xfrm>
            <a:off x="2219325" y="3114675"/>
            <a:ext cx="773113" cy="773113"/>
          </a:xfrm>
          <a:prstGeom prst="rect">
            <a:avLst/>
          </a:prstGeom>
          <a:solidFill>
            <a:srgbClr val="A091FD"/>
          </a:solidFill>
          <a:ln w="9525" cap="flat" cmpd="sng">
            <a:solidFill>
              <a:srgbClr val="00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82" name="直接连接符 53281"/>
          <p:cNvSpPr/>
          <p:nvPr/>
        </p:nvSpPr>
        <p:spPr>
          <a:xfrm flipV="1">
            <a:off x="1749425" y="3892550"/>
            <a:ext cx="1247775" cy="1252538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3283" name="直接连接符 53282"/>
          <p:cNvSpPr/>
          <p:nvPr/>
        </p:nvSpPr>
        <p:spPr>
          <a:xfrm flipV="1">
            <a:off x="1524000" y="3124200"/>
            <a:ext cx="1492250" cy="149860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grpSp>
        <p:nvGrpSpPr>
          <p:cNvPr id="53284" name="组合 53283"/>
          <p:cNvGrpSpPr/>
          <p:nvPr/>
        </p:nvGrpSpPr>
        <p:grpSpPr>
          <a:xfrm>
            <a:off x="701675" y="4381500"/>
            <a:ext cx="1046163" cy="1035050"/>
            <a:chOff x="1257" y="2897"/>
            <a:chExt cx="659" cy="652"/>
          </a:xfrm>
        </p:grpSpPr>
        <p:sp>
          <p:nvSpPr>
            <p:cNvPr id="26660" name="平行四边形 53284"/>
            <p:cNvSpPr/>
            <p:nvPr/>
          </p:nvSpPr>
          <p:spPr>
            <a:xfrm>
              <a:off x="1257" y="3382"/>
              <a:ext cx="658" cy="166"/>
            </a:xfrm>
            <a:prstGeom prst="parallelogram">
              <a:avLst>
                <a:gd name="adj" fmla="val 99096"/>
              </a:avLst>
            </a:prstGeom>
            <a:gradFill rotWithShape="1">
              <a:gsLst>
                <a:gs pos="0">
                  <a:srgbClr val="2906FA">
                    <a:alpha val="44000"/>
                  </a:srgbClr>
                </a:gs>
                <a:gs pos="100000">
                  <a:srgbClr val="3312FA">
                    <a:alpha val="75000"/>
                  </a:srgbClr>
                </a:gs>
              </a:gsLst>
              <a:lin ang="5400000" scaled="1"/>
              <a:tileRect/>
            </a:gradFill>
            <a:ln w="3175" cap="flat" cmpd="sng">
              <a:solidFill>
                <a:srgbClr val="0000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61" name="平行四边形 53285"/>
            <p:cNvSpPr/>
            <p:nvPr/>
          </p:nvSpPr>
          <p:spPr>
            <a:xfrm rot="-5400000" flipH="1">
              <a:off x="1020" y="3137"/>
              <a:ext cx="646" cy="166"/>
            </a:xfrm>
            <a:prstGeom prst="parallelogram">
              <a:avLst>
                <a:gd name="adj" fmla="val 97289"/>
              </a:avLst>
            </a:prstGeom>
            <a:gradFill rotWithShape="1">
              <a:gsLst>
                <a:gs pos="0">
                  <a:srgbClr val="2906FA">
                    <a:alpha val="44000"/>
                  </a:srgbClr>
                </a:gs>
                <a:gs pos="100000">
                  <a:srgbClr val="3312FA">
                    <a:alpha val="75000"/>
                  </a:srgbClr>
                </a:gs>
              </a:gsLst>
              <a:lin ang="5400000" scaled="1"/>
              <a:tileRect/>
            </a:gradFill>
            <a:ln w="3175" cap="flat" cmpd="sng">
              <a:solidFill>
                <a:srgbClr val="0000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62" name="立方体 53286"/>
            <p:cNvSpPr/>
            <p:nvPr/>
          </p:nvSpPr>
          <p:spPr>
            <a:xfrm>
              <a:off x="1264" y="2897"/>
              <a:ext cx="652" cy="652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2906FA">
                    <a:alpha val="44000"/>
                  </a:srgbClr>
                </a:gs>
                <a:gs pos="100000">
                  <a:srgbClr val="3312FA">
                    <a:alpha val="75000"/>
                  </a:srgbClr>
                </a:gs>
              </a:gsLst>
              <a:lin ang="5400000" scaled="1"/>
              <a:tileRect/>
            </a:gradFill>
            <a:ln w="3175" cap="flat" cmpd="sng">
              <a:solidFill>
                <a:srgbClr val="0000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3288" name="直接连接符 53287"/>
          <p:cNvSpPr/>
          <p:nvPr/>
        </p:nvSpPr>
        <p:spPr>
          <a:xfrm flipV="1">
            <a:off x="965200" y="3124200"/>
            <a:ext cx="1257300" cy="125730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3289" name="直接连接符 53288"/>
          <p:cNvSpPr/>
          <p:nvPr/>
        </p:nvSpPr>
        <p:spPr>
          <a:xfrm flipV="1">
            <a:off x="6507163" y="3968750"/>
            <a:ext cx="1500187" cy="149860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3290" name="直接连接符 53289"/>
          <p:cNvSpPr/>
          <p:nvPr/>
        </p:nvSpPr>
        <p:spPr>
          <a:xfrm flipV="1">
            <a:off x="6496050" y="3117850"/>
            <a:ext cx="1479550" cy="151130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3291" name="直接连接符 53290"/>
          <p:cNvSpPr/>
          <p:nvPr/>
        </p:nvSpPr>
        <p:spPr>
          <a:xfrm flipV="1">
            <a:off x="5334000" y="3124200"/>
            <a:ext cx="1485900" cy="147955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3292" name="直接连接符 53291"/>
          <p:cNvSpPr/>
          <p:nvPr/>
        </p:nvSpPr>
        <p:spPr>
          <a:xfrm flipV="1">
            <a:off x="5334000" y="3937000"/>
            <a:ext cx="1485900" cy="148590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3293" name="直接连接符 53292"/>
          <p:cNvSpPr/>
          <p:nvPr/>
        </p:nvSpPr>
        <p:spPr>
          <a:xfrm flipV="1">
            <a:off x="5740400" y="3943350"/>
            <a:ext cx="1708150" cy="168910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grpSp>
        <p:nvGrpSpPr>
          <p:cNvPr id="53294" name="组合 53293"/>
          <p:cNvGrpSpPr/>
          <p:nvPr/>
        </p:nvGrpSpPr>
        <p:grpSpPr>
          <a:xfrm>
            <a:off x="5337175" y="4419600"/>
            <a:ext cx="1165225" cy="1206500"/>
            <a:chOff x="3786" y="2865"/>
            <a:chExt cx="734" cy="760"/>
          </a:xfrm>
        </p:grpSpPr>
        <p:grpSp>
          <p:nvGrpSpPr>
            <p:cNvPr id="26670" name="组合 53294"/>
            <p:cNvGrpSpPr/>
            <p:nvPr/>
          </p:nvGrpSpPr>
          <p:grpSpPr>
            <a:xfrm>
              <a:off x="3786" y="2865"/>
              <a:ext cx="734" cy="760"/>
              <a:chOff x="3786" y="2865"/>
              <a:chExt cx="734" cy="760"/>
            </a:xfrm>
          </p:grpSpPr>
          <p:sp>
            <p:nvSpPr>
              <p:cNvPr id="26671" name="平行四边形 53295"/>
              <p:cNvSpPr/>
              <p:nvPr/>
            </p:nvSpPr>
            <p:spPr>
              <a:xfrm rot="-5400000">
                <a:off x="4074" y="3062"/>
                <a:ext cx="639" cy="251"/>
              </a:xfrm>
              <a:prstGeom prst="parallelogram">
                <a:avLst>
                  <a:gd name="adj" fmla="val 49396"/>
                </a:avLst>
              </a:prstGeom>
              <a:gradFill rotWithShape="1">
                <a:gsLst>
                  <a:gs pos="0">
                    <a:srgbClr val="028822">
                      <a:alpha val="41000"/>
                    </a:srgbClr>
                  </a:gs>
                  <a:gs pos="100000">
                    <a:srgbClr val="068A25">
                      <a:alpha val="87000"/>
                    </a:srgbClr>
                  </a:gs>
                </a:gsLst>
                <a:lin ang="5400000" scaled="1"/>
                <a:tileRect/>
              </a:gradFill>
              <a:ln w="3175" cap="flat" cmpd="sng">
                <a:solidFill>
                  <a:srgbClr val="66FF66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672" name="平行四边形 53296"/>
              <p:cNvSpPr/>
              <p:nvPr/>
            </p:nvSpPr>
            <p:spPr>
              <a:xfrm rot="-5400000" flipH="1">
                <a:off x="3711" y="2938"/>
                <a:ext cx="629" cy="481"/>
              </a:xfrm>
              <a:prstGeom prst="parallelogram">
                <a:avLst>
                  <a:gd name="adj" fmla="val 24429"/>
                </a:avLst>
              </a:prstGeom>
              <a:gradFill rotWithShape="1">
                <a:gsLst>
                  <a:gs pos="0">
                    <a:srgbClr val="028822">
                      <a:alpha val="41000"/>
                    </a:srgbClr>
                  </a:gs>
                  <a:gs pos="100000">
                    <a:srgbClr val="068A25">
                      <a:alpha val="87000"/>
                    </a:srgbClr>
                  </a:gs>
                </a:gsLst>
                <a:lin ang="5400000" scaled="1"/>
                <a:tileRect/>
              </a:gradFill>
              <a:ln w="3175" cap="flat" cmpd="sng">
                <a:solidFill>
                  <a:srgbClr val="66FF66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673" name="平行四边形 53297"/>
              <p:cNvSpPr/>
              <p:nvPr/>
            </p:nvSpPr>
            <p:spPr>
              <a:xfrm rot="-5400000" flipH="1">
                <a:off x="3962" y="3069"/>
                <a:ext cx="629" cy="481"/>
              </a:xfrm>
              <a:prstGeom prst="parallelogram">
                <a:avLst>
                  <a:gd name="adj" fmla="val 24429"/>
                </a:avLst>
              </a:prstGeom>
              <a:gradFill rotWithShape="1">
                <a:gsLst>
                  <a:gs pos="0">
                    <a:srgbClr val="028822">
                      <a:alpha val="41000"/>
                    </a:srgbClr>
                  </a:gs>
                  <a:gs pos="100000">
                    <a:srgbClr val="068A25">
                      <a:alpha val="87000"/>
                    </a:srgbClr>
                  </a:gs>
                </a:gsLst>
                <a:lin ang="5400000" scaled="1"/>
                <a:tileRect/>
              </a:gradFill>
              <a:ln w="3175" cap="flat" cmpd="sng">
                <a:solidFill>
                  <a:srgbClr val="66FF66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674" name="平行四边形 53298"/>
              <p:cNvSpPr/>
              <p:nvPr/>
            </p:nvSpPr>
            <p:spPr>
              <a:xfrm rot="-5400000">
                <a:off x="3591" y="3178"/>
                <a:ext cx="639" cy="251"/>
              </a:xfrm>
              <a:prstGeom prst="parallelogram">
                <a:avLst>
                  <a:gd name="adj" fmla="val 49396"/>
                </a:avLst>
              </a:prstGeom>
              <a:gradFill rotWithShape="1">
                <a:gsLst>
                  <a:gs pos="0">
                    <a:srgbClr val="028822">
                      <a:alpha val="41000"/>
                    </a:srgbClr>
                  </a:gs>
                  <a:gs pos="100000">
                    <a:srgbClr val="068A25">
                      <a:alpha val="87000"/>
                    </a:srgbClr>
                  </a:gs>
                </a:gsLst>
                <a:lin ang="5400000" scaled="1"/>
                <a:tileRect/>
              </a:gradFill>
              <a:ln w="3175" cap="flat" cmpd="sng">
                <a:solidFill>
                  <a:srgbClr val="66FF66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6675" name="平行四边形 53299"/>
            <p:cNvSpPr/>
            <p:nvPr/>
          </p:nvSpPr>
          <p:spPr>
            <a:xfrm rot="-812151" flipV="1">
              <a:off x="3793" y="2895"/>
              <a:ext cx="708" cy="186"/>
            </a:xfrm>
            <a:prstGeom prst="parallelogram">
              <a:avLst>
                <a:gd name="adj" fmla="val 115990"/>
              </a:avLst>
            </a:prstGeom>
            <a:gradFill rotWithShape="1">
              <a:gsLst>
                <a:gs pos="0">
                  <a:srgbClr val="028822">
                    <a:alpha val="41000"/>
                  </a:srgbClr>
                </a:gs>
                <a:gs pos="100000">
                  <a:srgbClr val="068A25">
                    <a:alpha val="87000"/>
                  </a:srgbClr>
                </a:gs>
              </a:gsLst>
              <a:lin ang="5400000" scaled="1"/>
              <a:tileRect/>
            </a:gradFill>
            <a:ln w="3175" cap="flat" cmpd="sng">
              <a:solidFill>
                <a:srgbClr val="66FF66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3301" name="文本框 53300"/>
          <p:cNvSpPr txBox="1"/>
          <p:nvPr/>
        </p:nvSpPr>
        <p:spPr>
          <a:xfrm>
            <a:off x="5449888" y="4689475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302" name="文本框 53301"/>
          <p:cNvSpPr txBox="1"/>
          <p:nvPr/>
        </p:nvSpPr>
        <p:spPr>
          <a:xfrm>
            <a:off x="5832475" y="4953000"/>
            <a:ext cx="3492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800" i="1">
                <a:latin typeface="Arial" panose="020B0604020202020204" pitchFamily="34" charset="0"/>
                <a:ea typeface="宋体" panose="02010600030101010101" pitchFamily="2" charset="-122"/>
              </a:rPr>
              <a:t>H</a:t>
            </a:r>
            <a:endParaRPr lang="en-US" altLang="zh-CN" sz="18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303" name="直接连接符 53302"/>
          <p:cNvSpPr/>
          <p:nvPr/>
        </p:nvSpPr>
        <p:spPr>
          <a:xfrm flipV="1">
            <a:off x="5741988" y="3114675"/>
            <a:ext cx="1712912" cy="1712913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3304" name="云形标注 53303"/>
          <p:cNvSpPr/>
          <p:nvPr/>
        </p:nvSpPr>
        <p:spPr>
          <a:xfrm flipV="1">
            <a:off x="1295400" y="5562600"/>
            <a:ext cx="2209800" cy="533400"/>
          </a:xfrm>
          <a:prstGeom prst="cloudCallout">
            <a:avLst>
              <a:gd name="adj1" fmla="val -66310"/>
              <a:gd name="adj2" fmla="val -27083"/>
            </a:avLst>
          </a:prstGeom>
          <a:gradFill rotWithShape="1">
            <a:gsLst>
              <a:gs pos="0">
                <a:srgbClr val="F8B049">
                  <a:alpha val="100000"/>
                </a:srgbClr>
              </a:gs>
              <a:gs pos="9000">
                <a:srgbClr val="B43E85">
                  <a:alpha val="100000"/>
                </a:srgbClr>
              </a:gs>
              <a:gs pos="15500">
                <a:srgbClr val="C50849">
                  <a:alpha val="100000"/>
                </a:srgbClr>
              </a:gs>
              <a:gs pos="16500">
                <a:srgbClr val="F952A0">
                  <a:alpha val="100000"/>
                </a:srgbClr>
              </a:gs>
              <a:gs pos="18500">
                <a:srgbClr val="FEE7F2">
                  <a:alpha val="100000"/>
                </a:srgbClr>
              </a:gs>
              <a:gs pos="39500">
                <a:srgbClr val="F8B049">
                  <a:alpha val="100000"/>
                </a:srgbClr>
              </a:gs>
              <a:gs pos="43500">
                <a:srgbClr val="F8B049">
                  <a:alpha val="100000"/>
                </a:srgbClr>
              </a:gs>
              <a:gs pos="50000">
                <a:srgbClr val="FC9FCB">
                  <a:alpha val="100000"/>
                </a:srgbClr>
              </a:gs>
              <a:gs pos="56500">
                <a:srgbClr val="F8B049">
                  <a:alpha val="100000"/>
                </a:srgbClr>
              </a:gs>
              <a:gs pos="60500">
                <a:srgbClr val="F8B049">
                  <a:alpha val="100000"/>
                </a:srgbClr>
              </a:gs>
              <a:gs pos="81500">
                <a:srgbClr val="FEE7F2">
                  <a:alpha val="100000"/>
                </a:srgbClr>
              </a:gs>
              <a:gs pos="83500">
                <a:srgbClr val="F952A0">
                  <a:alpha val="100000"/>
                </a:srgbClr>
              </a:gs>
              <a:gs pos="84500">
                <a:srgbClr val="C50849">
                  <a:alpha val="100000"/>
                </a:srgbClr>
              </a:gs>
              <a:gs pos="91000">
                <a:srgbClr val="B43E85">
                  <a:alpha val="100000"/>
                </a:srgbClr>
              </a:gs>
              <a:gs pos="100000">
                <a:srgbClr val="F8B049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t"/>
          <a:p>
            <a:pPr algn="ctr"/>
            <a:r>
              <a:rPr lang="zh-CN" altLang="en-US" sz="2400" dirty="0">
                <a:solidFill>
                  <a:srgbClr val="0000FF"/>
                </a:solidFill>
                <a:latin typeface="Arial" panose="020B0604020202020204" pitchFamily="34" charset="0"/>
                <a:ea typeface="隶书" pitchFamily="49" charset="-122"/>
              </a:rPr>
              <a:t>从正面看</a:t>
            </a:r>
            <a:endParaRPr lang="zh-CN" altLang="en-US" sz="2400">
              <a:solidFill>
                <a:srgbClr val="0000FF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pic>
        <p:nvPicPr>
          <p:cNvPr id="53305" name="图片 53304" descr="TRPREV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588889">
            <a:off x="5200650" y="5619750"/>
            <a:ext cx="581025" cy="619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306" name="云形标注 53305"/>
          <p:cNvSpPr/>
          <p:nvPr/>
        </p:nvSpPr>
        <p:spPr>
          <a:xfrm flipV="1">
            <a:off x="6019800" y="5638800"/>
            <a:ext cx="2430463" cy="584200"/>
          </a:xfrm>
          <a:prstGeom prst="cloudCallout">
            <a:avLst>
              <a:gd name="adj1" fmla="val -56273"/>
              <a:gd name="adj2" fmla="val -32069"/>
            </a:avLst>
          </a:prstGeom>
          <a:gradFill rotWithShape="1">
            <a:gsLst>
              <a:gs pos="0">
                <a:srgbClr val="F8B049">
                  <a:alpha val="100000"/>
                </a:srgbClr>
              </a:gs>
              <a:gs pos="9000">
                <a:srgbClr val="B43E85">
                  <a:alpha val="100000"/>
                </a:srgbClr>
              </a:gs>
              <a:gs pos="15500">
                <a:srgbClr val="C50849">
                  <a:alpha val="100000"/>
                </a:srgbClr>
              </a:gs>
              <a:gs pos="16500">
                <a:srgbClr val="F952A0">
                  <a:alpha val="100000"/>
                </a:srgbClr>
              </a:gs>
              <a:gs pos="18500">
                <a:srgbClr val="FEE7F2">
                  <a:alpha val="100000"/>
                </a:srgbClr>
              </a:gs>
              <a:gs pos="39500">
                <a:srgbClr val="F8B049">
                  <a:alpha val="100000"/>
                </a:srgbClr>
              </a:gs>
              <a:gs pos="43500">
                <a:srgbClr val="F8B049">
                  <a:alpha val="100000"/>
                </a:srgbClr>
              </a:gs>
              <a:gs pos="50000">
                <a:srgbClr val="FC9FCB">
                  <a:alpha val="100000"/>
                </a:srgbClr>
              </a:gs>
              <a:gs pos="56500">
                <a:srgbClr val="F8B049">
                  <a:alpha val="100000"/>
                </a:srgbClr>
              </a:gs>
              <a:gs pos="60500">
                <a:srgbClr val="F8B049">
                  <a:alpha val="100000"/>
                </a:srgbClr>
              </a:gs>
              <a:gs pos="81500">
                <a:srgbClr val="FEE7F2">
                  <a:alpha val="100000"/>
                </a:srgbClr>
              </a:gs>
              <a:gs pos="83500">
                <a:srgbClr val="F952A0">
                  <a:alpha val="100000"/>
                </a:srgbClr>
              </a:gs>
              <a:gs pos="84500">
                <a:srgbClr val="C50849">
                  <a:alpha val="100000"/>
                </a:srgbClr>
              </a:gs>
              <a:gs pos="91000">
                <a:srgbClr val="B43E85">
                  <a:alpha val="100000"/>
                </a:srgbClr>
              </a:gs>
              <a:gs pos="100000">
                <a:srgbClr val="F8B049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t"/>
          <a:p>
            <a:pPr algn="ctr"/>
            <a:r>
              <a:rPr lang="zh-CN" altLang="en-US" sz="2400" dirty="0">
                <a:solidFill>
                  <a:srgbClr val="0000FF"/>
                </a:solidFill>
                <a:latin typeface="Arial" panose="020B0604020202020204" pitchFamily="34" charset="0"/>
                <a:ea typeface="隶书" pitchFamily="49" charset="-122"/>
              </a:rPr>
              <a:t>从正面看</a:t>
            </a:r>
            <a:endParaRPr lang="zh-CN" altLang="en-US" sz="2400">
              <a:solidFill>
                <a:srgbClr val="0000FF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53307" name="文本框 53306"/>
          <p:cNvSpPr txBox="1"/>
          <p:nvPr/>
        </p:nvSpPr>
        <p:spPr>
          <a:xfrm>
            <a:off x="101600" y="6338888"/>
            <a:ext cx="90424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物体正投影的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形状、大小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与它相对于投影面的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位置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有关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3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1000"/>
                                        <p:tgtEl>
                                          <p:spTgt spid="53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1000"/>
                                        <p:tgtEl>
                                          <p:spTgt spid="53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1000"/>
                                        <p:tgtEl>
                                          <p:spTgt spid="53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1000"/>
                                        <p:tgtEl>
                                          <p:spTgt spid="53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53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500"/>
                            </p:stCondLst>
                            <p:childTnLst>
                              <p:par>
                                <p:cTn id="1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4" dur="1000"/>
                                        <p:tgtEl>
                                          <p:spTgt spid="53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7" dur="1000"/>
                                        <p:tgtEl>
                                          <p:spTgt spid="53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0" dur="1000"/>
                                        <p:tgtEl>
                                          <p:spTgt spid="53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3" dur="1000"/>
                                        <p:tgtEl>
                                          <p:spTgt spid="53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6" dur="1000"/>
                                        <p:tgtEl>
                                          <p:spTgt spid="53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1000"/>
                                        <p:tgtEl>
                                          <p:spTgt spid="53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1000"/>
                            </p:stCondLst>
                            <p:childTnLst>
                              <p:par>
                                <p:cTn id="35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3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7" dur="500"/>
                                        <p:tgtEl>
                                          <p:spTgt spid="5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0" dur="500"/>
                                        <p:tgtEl>
                                          <p:spTgt spid="53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3" dur="500"/>
                                        <p:tgtEl>
                                          <p:spTgt spid="5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6" dur="500"/>
                                        <p:tgtEl>
                                          <p:spTgt spid="5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9" dur="500"/>
                                        <p:tgtEl>
                                          <p:spTgt spid="5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2" dur="5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>
                      <p:stCondLst>
                        <p:cond delay="indefinite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7" dur="500"/>
                                        <p:tgtEl>
                                          <p:spTgt spid="53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5" grpId="0"/>
      <p:bldP spid="53256" grpId="0"/>
      <p:bldP spid="53257" grpId="0"/>
      <p:bldP spid="53258" grpId="0"/>
      <p:bldP spid="53259" grpId="0"/>
      <p:bldP spid="53260" grpId="0"/>
      <p:bldP spid="53261" grpId="0"/>
      <p:bldP spid="53262" grpId="0"/>
      <p:bldP spid="53264" grpId="0"/>
      <p:bldP spid="53265" grpId="0"/>
      <p:bldP spid="53266" grpId="0"/>
      <p:bldP spid="53267" grpId="0"/>
      <p:bldP spid="53268" grpId="0"/>
      <p:bldP spid="53269" grpId="0"/>
      <p:bldP spid="53270" grpId="0"/>
      <p:bldP spid="53271" grpId="0"/>
      <p:bldP spid="53272" grpId="0"/>
      <p:bldP spid="53273" grpId="0"/>
      <p:bldP spid="53274" grpId="0"/>
      <p:bldP spid="53275" grpId="0"/>
      <p:bldP spid="53301" grpId="0"/>
      <p:bldP spid="53302" grpId="0"/>
      <p:bldP spid="53304" grpId="0" animBg="1"/>
      <p:bldP spid="53306" grpId="0" animBg="1"/>
      <p:bldP spid="5330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图片 21511" descr="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54713" y="1676400"/>
            <a:ext cx="3189287" cy="3505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8" name="图片 21507" descr="pic_221117"/>
          <p:cNvPicPr>
            <a:picLocks noChangeAspect="1"/>
          </p:cNvPicPr>
          <p:nvPr/>
        </p:nvPicPr>
        <p:blipFill>
          <a:blip r:embed="rId2"/>
          <a:srcRect l="42743" t="31306" r="36226" b="52655"/>
          <a:stretch>
            <a:fillRect/>
          </a:stretch>
        </p:blipFill>
        <p:spPr>
          <a:xfrm>
            <a:off x="2895600" y="1905000"/>
            <a:ext cx="2711450" cy="2895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文本框 21509"/>
          <p:cNvSpPr txBox="1"/>
          <p:nvPr/>
        </p:nvSpPr>
        <p:spPr>
          <a:xfrm>
            <a:off x="1143000" y="228600"/>
            <a:ext cx="69850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你知道物体与影子有什么关系吗？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100" name="图片 21510" descr="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52600"/>
            <a:ext cx="2906713" cy="3733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4" name="文本框 21513"/>
          <p:cNvSpPr txBox="1"/>
          <p:nvPr/>
        </p:nvSpPr>
        <p:spPr>
          <a:xfrm>
            <a:off x="152400" y="5410200"/>
            <a:ext cx="91440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物体在日光的照射下，会在地面处形成影子。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6" name="矩形 21515"/>
          <p:cNvSpPr/>
          <p:nvPr/>
        </p:nvSpPr>
        <p:spPr>
          <a:xfrm>
            <a:off x="228600" y="1295400"/>
            <a:ext cx="1800225" cy="4572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  <a:normAutofit/>
          </a:bodyPr>
          <a:p>
            <a:pPr algn="ctr"/>
            <a:r>
              <a:rPr lang="zh-CN" altLang="en-US" sz="3600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在阳光下：</a:t>
            </a:r>
            <a:endParaRPr lang="zh-CN" altLang="en-US" sz="3600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780" name="文本框 75779"/>
          <p:cNvSpPr txBox="1"/>
          <p:nvPr/>
        </p:nvSpPr>
        <p:spPr>
          <a:xfrm>
            <a:off x="1524000" y="3657600"/>
            <a:ext cx="1447800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spcBef>
                <a:spcPct val="50000"/>
              </a:spcBef>
              <a:buClr>
                <a:srgbClr val="000000"/>
              </a:buClr>
            </a:pPr>
            <a:r>
              <a:rPr lang="zh-CN" altLang="en-US" sz="2400" b="1" noProof="1" dirty="0">
                <a:solidFill>
                  <a:schemeClr val="hlink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平行投影</a:t>
            </a:r>
            <a:endParaRPr lang="zh-CN" altLang="en-US" sz="2400" b="1" noProof="1" dirty="0">
              <a:solidFill>
                <a:schemeClr val="hlink"/>
              </a:solidFill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650" name="左大括号 75780"/>
          <p:cNvSpPr/>
          <p:nvPr/>
        </p:nvSpPr>
        <p:spPr>
          <a:xfrm>
            <a:off x="1219200" y="2514600"/>
            <a:ext cx="373063" cy="1447800"/>
          </a:xfrm>
          <a:prstGeom prst="leftBrace">
            <a:avLst>
              <a:gd name="adj1" fmla="val 32322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5782" name="文本框 75781"/>
          <p:cNvSpPr txBox="1"/>
          <p:nvPr/>
        </p:nvSpPr>
        <p:spPr>
          <a:xfrm>
            <a:off x="1600200" y="2286000"/>
            <a:ext cx="1752600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spcBef>
                <a:spcPct val="50000"/>
              </a:spcBef>
              <a:buClr>
                <a:srgbClr val="000000"/>
              </a:buClr>
            </a:pPr>
            <a:r>
              <a:rPr lang="zh-CN" altLang="en-US" sz="2400" b="1" noProof="1" dirty="0">
                <a:solidFill>
                  <a:schemeClr val="hlink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中心投影</a:t>
            </a:r>
            <a:endParaRPr lang="zh-CN" altLang="en-US" sz="2400" b="1" noProof="1" dirty="0">
              <a:solidFill>
                <a:schemeClr val="hlink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2" name="文本框 75782"/>
          <p:cNvSpPr txBox="1"/>
          <p:nvPr/>
        </p:nvSpPr>
        <p:spPr>
          <a:xfrm>
            <a:off x="3276600" y="2895600"/>
            <a:ext cx="1457325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斜投影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7653" name="文本框 75783"/>
          <p:cNvSpPr txBox="1"/>
          <p:nvPr/>
        </p:nvSpPr>
        <p:spPr>
          <a:xfrm>
            <a:off x="3200400" y="4191000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正投影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7654" name="左大括号 75784"/>
          <p:cNvSpPr/>
          <p:nvPr/>
        </p:nvSpPr>
        <p:spPr>
          <a:xfrm>
            <a:off x="2895600" y="3276600"/>
            <a:ext cx="296863" cy="1335088"/>
          </a:xfrm>
          <a:prstGeom prst="leftBrace">
            <a:avLst>
              <a:gd name="adj1" fmla="val 37456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5" name="文本框 75785"/>
          <p:cNvSpPr txBox="1"/>
          <p:nvPr/>
        </p:nvSpPr>
        <p:spPr>
          <a:xfrm>
            <a:off x="0" y="2971800"/>
            <a:ext cx="16002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lrTx/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投影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56" name="文本框 75786"/>
          <p:cNvSpPr txBox="1"/>
          <p:nvPr/>
        </p:nvSpPr>
        <p:spPr>
          <a:xfrm>
            <a:off x="3886200" y="228600"/>
            <a:ext cx="2057400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4800" b="1" dirty="0">
                <a:latin typeface="Times New Roman" panose="02020603050405020304" pitchFamily="18" charset="0"/>
                <a:ea typeface="黑体" panose="02010609060101010101" pitchFamily="2" charset="-122"/>
              </a:rPr>
              <a:t>小结</a:t>
            </a:r>
            <a:endParaRPr lang="zh-CN" altLang="en-US" sz="48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7657" name="矩形 75787"/>
          <p:cNvSpPr/>
          <p:nvPr/>
        </p:nvSpPr>
        <p:spPr>
          <a:xfrm>
            <a:off x="4648200" y="3733800"/>
            <a:ext cx="3954463" cy="13731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）物体</a:t>
            </a:r>
            <a:r>
              <a:rPr lang="zh-CN" altLang="en-US" sz="2800" b="1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平行于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投影面</a:t>
            </a:r>
            <a:b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）物体</a:t>
            </a:r>
            <a:r>
              <a:rPr lang="zh-CN" altLang="en-US" sz="2800" b="1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倾斜于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投影面</a:t>
            </a:r>
            <a:b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）物体</a:t>
            </a:r>
            <a:r>
              <a:rPr lang="zh-CN" altLang="en-US" sz="2800" b="1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垂直于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投影面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8" name="左大括号 75788"/>
          <p:cNvSpPr/>
          <p:nvPr/>
        </p:nvSpPr>
        <p:spPr>
          <a:xfrm>
            <a:off x="4572000" y="3962400"/>
            <a:ext cx="304800" cy="990600"/>
          </a:xfrm>
          <a:prstGeom prst="leftBrace">
            <a:avLst>
              <a:gd name="adj1" fmla="val 27068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9" name="矩形 75789"/>
          <p:cNvSpPr/>
          <p:nvPr/>
        </p:nvSpPr>
        <p:spPr>
          <a:xfrm>
            <a:off x="0" y="1219200"/>
            <a:ext cx="9144000" cy="13096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投影：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物体在光线照射下，在某个平面（地面、墙壁 ）上得到     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     的影子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    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60" name="文本框 75790"/>
          <p:cNvSpPr txBox="1"/>
          <p:nvPr/>
        </p:nvSpPr>
        <p:spPr>
          <a:xfrm>
            <a:off x="0" y="5486400"/>
            <a:ext cx="92710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物体正投影的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形状、大小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与它相对于投影面的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位置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有关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文本框 69633"/>
          <p:cNvSpPr txBox="1"/>
          <p:nvPr/>
        </p:nvSpPr>
        <p:spPr>
          <a:xfrm>
            <a:off x="900113" y="1125538"/>
            <a:ext cx="8748712" cy="944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投影线的方向如箭头所示，画出图中圆柱体的正投影：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4" name="文本框 69634"/>
          <p:cNvSpPr txBox="1"/>
          <p:nvPr/>
        </p:nvSpPr>
        <p:spPr>
          <a:xfrm>
            <a:off x="107950" y="260350"/>
            <a:ext cx="1441450" cy="519113"/>
          </a:xfrm>
          <a:prstGeom prst="rect">
            <a:avLst/>
          </a:prstGeom>
          <a:solidFill>
            <a:srgbClr val="FF0000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练 习</a:t>
            </a:r>
            <a:endParaRPr lang="zh-CN" altLang="en-US" sz="2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8675" name="组合 69635"/>
          <p:cNvGrpSpPr/>
          <p:nvPr/>
        </p:nvGrpSpPr>
        <p:grpSpPr>
          <a:xfrm>
            <a:off x="827088" y="3716338"/>
            <a:ext cx="2447925" cy="1066800"/>
            <a:chOff x="930" y="2024"/>
            <a:chExt cx="1769" cy="771"/>
          </a:xfrm>
        </p:grpSpPr>
        <p:sp>
          <p:nvSpPr>
            <p:cNvPr id="28676" name="流程图: 直接访问存储器 69636"/>
            <p:cNvSpPr/>
            <p:nvPr/>
          </p:nvSpPr>
          <p:spPr>
            <a:xfrm rot="10800000">
              <a:off x="930" y="2024"/>
              <a:ext cx="1769" cy="770"/>
            </a:xfrm>
            <a:prstGeom prst="flowChartMagneticDrum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bg1"/>
                </a:gs>
                <a:gs pos="100000">
                  <a:srgbClr val="0000FF"/>
                </a:gs>
              </a:gsLst>
              <a:lin ang="5400000" scaled="1"/>
              <a:tileRect/>
            </a:gradFill>
            <a:ln w="28575">
              <a:noFill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77" name="椭圆 69637"/>
            <p:cNvSpPr/>
            <p:nvPr/>
          </p:nvSpPr>
          <p:spPr>
            <a:xfrm>
              <a:off x="930" y="2025"/>
              <a:ext cx="590" cy="770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8678" name="组合 69638"/>
          <p:cNvGrpSpPr/>
          <p:nvPr/>
        </p:nvGrpSpPr>
        <p:grpSpPr>
          <a:xfrm>
            <a:off x="5219700" y="3730625"/>
            <a:ext cx="2447925" cy="1066800"/>
            <a:chOff x="3288" y="2160"/>
            <a:chExt cx="1769" cy="771"/>
          </a:xfrm>
        </p:grpSpPr>
        <p:sp>
          <p:nvSpPr>
            <p:cNvPr id="28679" name="流程图: 直接访问存储器 69639"/>
            <p:cNvSpPr/>
            <p:nvPr/>
          </p:nvSpPr>
          <p:spPr>
            <a:xfrm rot="10800000">
              <a:off x="3288" y="2160"/>
              <a:ext cx="1769" cy="770"/>
            </a:xfrm>
            <a:prstGeom prst="flowChartMagneticDrum">
              <a:avLst/>
            </a:prstGeom>
            <a:gradFill rotWithShape="1">
              <a:gsLst>
                <a:gs pos="0">
                  <a:srgbClr val="0000FF"/>
                </a:gs>
                <a:gs pos="50000">
                  <a:schemeClr val="bg1"/>
                </a:gs>
                <a:gs pos="100000">
                  <a:srgbClr val="0000FF"/>
                </a:gs>
              </a:gsLst>
              <a:lin ang="5400000" scaled="1"/>
              <a:tileRect/>
            </a:gradFill>
            <a:ln w="28575">
              <a:noFill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80" name="椭圆 69640"/>
            <p:cNvSpPr/>
            <p:nvPr/>
          </p:nvSpPr>
          <p:spPr>
            <a:xfrm>
              <a:off x="3288" y="2161"/>
              <a:ext cx="590" cy="770"/>
            </a:xfrm>
            <a:prstGeom prst="ellipse">
              <a:avLst/>
            </a:prstGeom>
            <a:solidFill>
              <a:srgbClr val="0000FF"/>
            </a:solidFill>
            <a:ln w="9525">
              <a:noFill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8681" name="下箭头 69641"/>
          <p:cNvSpPr/>
          <p:nvPr/>
        </p:nvSpPr>
        <p:spPr>
          <a:xfrm>
            <a:off x="1692275" y="2133600"/>
            <a:ext cx="503238" cy="1295400"/>
          </a:xfrm>
          <a:prstGeom prst="downArrow">
            <a:avLst>
              <a:gd name="adj1" fmla="val 50000"/>
              <a:gd name="adj2" fmla="val 64341"/>
            </a:avLst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2" name="右箭头 69642"/>
          <p:cNvSpPr/>
          <p:nvPr/>
        </p:nvSpPr>
        <p:spPr>
          <a:xfrm>
            <a:off x="3924300" y="4005263"/>
            <a:ext cx="1295400" cy="431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644" name="矩形 69643"/>
          <p:cNvSpPr/>
          <p:nvPr/>
        </p:nvSpPr>
        <p:spPr>
          <a:xfrm>
            <a:off x="827088" y="5157788"/>
            <a:ext cx="2376487" cy="792162"/>
          </a:xfrm>
          <a:prstGeom prst="rect">
            <a:avLst/>
          </a:prstGeom>
          <a:solidFill>
            <a:schemeClr val="bg2"/>
          </a:solidFill>
          <a:ln w="9525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645" name="椭圆 69644"/>
          <p:cNvSpPr/>
          <p:nvPr/>
        </p:nvSpPr>
        <p:spPr>
          <a:xfrm>
            <a:off x="7848600" y="3681413"/>
            <a:ext cx="1116013" cy="1116012"/>
          </a:xfrm>
          <a:prstGeom prst="ellipse">
            <a:avLst/>
          </a:prstGeom>
          <a:solidFill>
            <a:schemeClr val="bg2"/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6145" name="对象 38916"/>
          <p:cNvGraphicFramePr/>
          <p:nvPr/>
        </p:nvGraphicFramePr>
        <p:xfrm>
          <a:off x="1066800" y="1219200"/>
          <a:ext cx="7056438" cy="211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7248525" imgH="4343400" progId="MSPhotoEd.3">
                  <p:embed/>
                </p:oleObj>
              </mc:Choice>
              <mc:Fallback>
                <p:oleObj name="" r:id="rId1" imgW="7248525" imgH="4343400" progId="MSPhotoEd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066800" y="1219200"/>
                        <a:ext cx="7056438" cy="21129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文本框 38918"/>
          <p:cNvSpPr txBox="1"/>
          <p:nvPr/>
        </p:nvSpPr>
        <p:spPr>
          <a:xfrm>
            <a:off x="0" y="5791200"/>
            <a:ext cx="91440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物体在灯光照射下，会在墙壁（屏幕）处形成影子。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147" name="图片 38920" descr="%ca%d6%d3%b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3505200"/>
            <a:ext cx="2705100" cy="2011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23" name="矩形 38922"/>
          <p:cNvSpPr/>
          <p:nvPr/>
        </p:nvSpPr>
        <p:spPr>
          <a:xfrm>
            <a:off x="298450" y="381000"/>
            <a:ext cx="2333625" cy="4572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  <a:normAutofit/>
          </a:bodyPr>
          <a:p>
            <a:pPr algn="ctr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在灯光下：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149" name="图片 38923" descr="pic_221117"/>
          <p:cNvPicPr>
            <a:picLocks noChangeAspect="1"/>
          </p:cNvPicPr>
          <p:nvPr/>
        </p:nvPicPr>
        <p:blipFill>
          <a:blip r:embed="rId4"/>
          <a:srcRect l="48872" t="62820" r="26718" b="18901"/>
          <a:stretch>
            <a:fillRect/>
          </a:stretch>
        </p:blipFill>
        <p:spPr>
          <a:xfrm>
            <a:off x="4953000" y="3127375"/>
            <a:ext cx="2667000" cy="25987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文本框 15361"/>
          <p:cNvSpPr txBox="1"/>
          <p:nvPr/>
        </p:nvSpPr>
        <p:spPr>
          <a:xfrm>
            <a:off x="1219200" y="1905000"/>
            <a:ext cx="48958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投影所在的平面叫做</a:t>
            </a: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投影面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．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3" name="矩形 15362"/>
          <p:cNvSpPr/>
          <p:nvPr/>
        </p:nvSpPr>
        <p:spPr>
          <a:xfrm>
            <a:off x="1219200" y="1447800"/>
            <a:ext cx="40322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照射光线叫做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投影线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4" name="文本框 15363"/>
          <p:cNvSpPr txBox="1"/>
          <p:nvPr/>
        </p:nvSpPr>
        <p:spPr>
          <a:xfrm>
            <a:off x="6948488" y="5300663"/>
            <a:ext cx="11525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投影面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5" name="文本框 15364"/>
          <p:cNvSpPr txBox="1"/>
          <p:nvPr/>
        </p:nvSpPr>
        <p:spPr>
          <a:xfrm>
            <a:off x="6948488" y="3573463"/>
            <a:ext cx="11525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投影线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6" name="矩形 15365"/>
          <p:cNvSpPr/>
          <p:nvPr/>
        </p:nvSpPr>
        <p:spPr>
          <a:xfrm>
            <a:off x="533400" y="457200"/>
            <a:ext cx="8275638" cy="8842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一般地，用光线照射物体，会在平面上（地面、墙壁等）留下它的影子，把物体映成它影子叫做物体的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投影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74" name="矩形 15366"/>
          <p:cNvSpPr/>
          <p:nvPr/>
        </p:nvSpPr>
        <p:spPr>
          <a:xfrm>
            <a:off x="0" y="0"/>
            <a:ext cx="1066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000082">
                        <a:alpha val="100000"/>
                      </a:srgbClr>
                    </a:gs>
                    <a:gs pos="15000">
                      <a:srgbClr val="66008F">
                        <a:alpha val="100000"/>
                      </a:srgbClr>
                    </a:gs>
                    <a:gs pos="32500">
                      <a:srgbClr val="BA0066">
                        <a:alpha val="100000"/>
                      </a:srgbClr>
                    </a:gs>
                    <a:gs pos="45000">
                      <a:srgbClr val="FF0000">
                        <a:alpha val="100000"/>
                      </a:srgbClr>
                    </a:gs>
                    <a:gs pos="50000">
                      <a:srgbClr val="FF8200">
                        <a:alpha val="100000"/>
                      </a:srgbClr>
                    </a:gs>
                    <a:gs pos="55000">
                      <a:srgbClr val="FF0000">
                        <a:alpha val="100000"/>
                      </a:srgbClr>
                    </a:gs>
                    <a:gs pos="67500">
                      <a:srgbClr val="BA0066">
                        <a:alpha val="100000"/>
                      </a:srgbClr>
                    </a:gs>
                    <a:gs pos="85000">
                      <a:srgbClr val="66008F">
                        <a:alpha val="100000"/>
                      </a:srgbClr>
                    </a:gs>
                    <a:gs pos="100000">
                      <a:srgbClr val="000082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165587" dir="19651717" algn="ctr" rotWithShape="0">
                    <a:schemeClr val="tx1">
                      <a:alpha val="5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投影</a:t>
            </a:r>
            <a:endParaRPr lang="zh-CN" altLang="en-US" sz="3600">
              <a:gradFill rotWithShape="0">
                <a:gsLst>
                  <a:gs pos="0">
                    <a:srgbClr val="000082">
                      <a:alpha val="100000"/>
                    </a:srgbClr>
                  </a:gs>
                  <a:gs pos="15000">
                    <a:srgbClr val="66008F">
                      <a:alpha val="100000"/>
                    </a:srgbClr>
                  </a:gs>
                  <a:gs pos="32500">
                    <a:srgbClr val="BA0066">
                      <a:alpha val="100000"/>
                    </a:srgbClr>
                  </a:gs>
                  <a:gs pos="45000">
                    <a:srgbClr val="FF0000">
                      <a:alpha val="100000"/>
                    </a:srgbClr>
                  </a:gs>
                  <a:gs pos="50000">
                    <a:srgbClr val="FF8200">
                      <a:alpha val="100000"/>
                    </a:srgbClr>
                  </a:gs>
                  <a:gs pos="55000">
                    <a:srgbClr val="FF0000">
                      <a:alpha val="100000"/>
                    </a:srgbClr>
                  </a:gs>
                  <a:gs pos="67500">
                    <a:srgbClr val="BA0066">
                      <a:alpha val="100000"/>
                    </a:srgbClr>
                  </a:gs>
                  <a:gs pos="85000">
                    <a:srgbClr val="66008F">
                      <a:alpha val="100000"/>
                    </a:srgbClr>
                  </a:gs>
                  <a:gs pos="100000">
                    <a:srgbClr val="000082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165587" dir="19651717" algn="ctr" rotWithShape="0">
                  <a:schemeClr val="tx1">
                    <a:alpha val="5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5368" name="图片 15367" descr="2006161044267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3" y="2349500"/>
            <a:ext cx="5903912" cy="4081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9" name="直接连接符 15368"/>
          <p:cNvSpPr/>
          <p:nvPr/>
        </p:nvSpPr>
        <p:spPr>
          <a:xfrm flipH="1">
            <a:off x="2895600" y="3124200"/>
            <a:ext cx="1524000" cy="25146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5370" name="直接连接符 15369"/>
          <p:cNvSpPr/>
          <p:nvPr/>
        </p:nvSpPr>
        <p:spPr>
          <a:xfrm flipH="1">
            <a:off x="3708400" y="3430588"/>
            <a:ext cx="1152525" cy="2087562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5371" name="直接连接符 15370"/>
          <p:cNvSpPr/>
          <p:nvPr/>
        </p:nvSpPr>
        <p:spPr>
          <a:xfrm flipH="1">
            <a:off x="3200400" y="3352800"/>
            <a:ext cx="1376363" cy="2357438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5372" name="直接连接符 15371"/>
          <p:cNvSpPr/>
          <p:nvPr/>
        </p:nvSpPr>
        <p:spPr>
          <a:xfrm>
            <a:off x="2844800" y="5734050"/>
            <a:ext cx="576263" cy="69215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</p:spPr>
      </p:sp>
      <p:sp>
        <p:nvSpPr>
          <p:cNvPr id="15373" name="直接连接符 15372"/>
          <p:cNvSpPr/>
          <p:nvPr/>
        </p:nvSpPr>
        <p:spPr>
          <a:xfrm>
            <a:off x="5437188" y="5662613"/>
            <a:ext cx="1368425" cy="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</p:spPr>
      </p:sp>
      <p:sp>
        <p:nvSpPr>
          <p:cNvPr id="15374" name="直接连接符 15373"/>
          <p:cNvSpPr/>
          <p:nvPr/>
        </p:nvSpPr>
        <p:spPr>
          <a:xfrm>
            <a:off x="4716463" y="3933825"/>
            <a:ext cx="2160587" cy="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</p:spPr>
      </p:sp>
      <p:sp>
        <p:nvSpPr>
          <p:cNvPr id="15375" name="文本框 15374"/>
          <p:cNvSpPr txBox="1"/>
          <p:nvPr/>
        </p:nvSpPr>
        <p:spPr>
          <a:xfrm>
            <a:off x="3348038" y="6165850"/>
            <a:ext cx="143986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投影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4" grpId="0"/>
      <p:bldP spid="15366" grpId="0"/>
      <p:bldP spid="153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文本框 35841"/>
          <p:cNvSpPr txBox="1"/>
          <p:nvPr/>
        </p:nvSpPr>
        <p:spPr>
          <a:xfrm>
            <a:off x="533400" y="2133600"/>
            <a:ext cx="8610600" cy="15525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8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例如：太阳光或探照灯光的光线，（太阳射到地面的光线可以看成平行光线）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物体在太阳光的照射下形成的影子（简称日影）就是平行投影．日影的方向可以反映时间，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我国古代的计时器日晷，就是很好的例子。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5843" name="图片 35842" descr="pic_22111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329" t="24103" r="41183" b="53462"/>
          <a:stretch>
            <a:fillRect/>
          </a:stretch>
        </p:blipFill>
        <p:spPr>
          <a:xfrm>
            <a:off x="3363913" y="3429000"/>
            <a:ext cx="2749550" cy="3194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4" name="图片 35843" descr="pic_221118"/>
          <p:cNvPicPr>
            <a:picLocks noChangeAspect="1"/>
          </p:cNvPicPr>
          <p:nvPr/>
        </p:nvPicPr>
        <p:blipFill>
          <a:blip r:embed="rId1"/>
          <a:srcRect l="65889" t="24103" r="14635" b="55128"/>
          <a:stretch>
            <a:fillRect/>
          </a:stretch>
        </p:blipFill>
        <p:spPr>
          <a:xfrm>
            <a:off x="6473825" y="3657600"/>
            <a:ext cx="2670175" cy="304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矩形 35844"/>
          <p:cNvSpPr/>
          <p:nvPr/>
        </p:nvSpPr>
        <p:spPr>
          <a:xfrm>
            <a:off x="323850" y="188913"/>
            <a:ext cx="1828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平行投影</a:t>
            </a:r>
            <a:endParaRPr lang="zh-CN" altLang="en-US" sz="3600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5846" name="图片 35845" descr="2006161045166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0438"/>
            <a:ext cx="3810000" cy="309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7" name="矩形 35846"/>
          <p:cNvSpPr/>
          <p:nvPr/>
        </p:nvSpPr>
        <p:spPr>
          <a:xfrm>
            <a:off x="381000" y="1143000"/>
            <a:ext cx="8453438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平行投影：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由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平行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光线形成的投影．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849" name="直接连接符 35848"/>
          <p:cNvSpPr/>
          <p:nvPr/>
        </p:nvSpPr>
        <p:spPr>
          <a:xfrm flipH="1">
            <a:off x="1676400" y="4114800"/>
            <a:ext cx="763588" cy="13716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35850" name="直接连接符 35849"/>
          <p:cNvSpPr/>
          <p:nvPr/>
        </p:nvSpPr>
        <p:spPr>
          <a:xfrm flipH="1">
            <a:off x="1905000" y="4267200"/>
            <a:ext cx="685800" cy="12192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35851" name="直接连接符 35850"/>
          <p:cNvSpPr/>
          <p:nvPr/>
        </p:nvSpPr>
        <p:spPr>
          <a:xfrm flipH="1">
            <a:off x="2057400" y="4267200"/>
            <a:ext cx="687388" cy="12954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文本框 40962"/>
          <p:cNvSpPr txBox="1"/>
          <p:nvPr/>
        </p:nvSpPr>
        <p:spPr>
          <a:xfrm>
            <a:off x="0" y="260350"/>
            <a:ext cx="8686800" cy="23764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99"/>
                </a:solidFill>
                <a:latin typeface="仿宋_GB2312" pitchFamily="49" charset="-122"/>
                <a:ea typeface="仿宋_GB2312" pitchFamily="49" charset="-122"/>
              </a:rPr>
              <a:t>　　</a:t>
            </a:r>
            <a:r>
              <a:rPr lang="zh-CN" altLang="en-US" sz="32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我国古代就能利用日影来观测时间</a:t>
            </a:r>
            <a:endParaRPr lang="zh-CN" altLang="en-US" sz="3200" b="1" dirty="0">
              <a:solidFill>
                <a:srgbClr val="FF0000"/>
              </a:solidFill>
              <a:latin typeface="华文仿宋" pitchFamily="2" charset="-122"/>
              <a:ea typeface="华文仿宋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99"/>
                </a:solidFill>
                <a:latin typeface="华文行楷" pitchFamily="2" charset="-122"/>
                <a:ea typeface="华文行楷" pitchFamily="2" charset="-122"/>
              </a:rPr>
              <a:t>       </a:t>
            </a:r>
            <a:r>
              <a:rPr lang="zh-CN" altLang="en-US" sz="2000" b="1" dirty="0">
                <a:latin typeface="楷体_GB2312" pitchFamily="49" charset="-122"/>
                <a:ea typeface="楷体_GB2312" pitchFamily="49" charset="-122"/>
              </a:rPr>
              <a:t>日晷（</a:t>
            </a:r>
            <a:r>
              <a:rPr lang="en-US" altLang="zh-CN" sz="2000" b="1" err="1">
                <a:latin typeface="楷体_GB2312" pitchFamily="49" charset="-122"/>
                <a:ea typeface="楷体_GB2312" pitchFamily="49" charset="-122"/>
              </a:rPr>
              <a:t>gui</a:t>
            </a:r>
            <a:r>
              <a:rPr lang="zh-CN" altLang="en-US" sz="2000" b="1" dirty="0">
                <a:latin typeface="楷体_GB2312" pitchFamily="49" charset="-122"/>
                <a:ea typeface="楷体_GB2312" pitchFamily="49" charset="-122"/>
              </a:rPr>
              <a:t>）是我国古代利用日影测定时刻的仪器</a:t>
            </a:r>
            <a:r>
              <a:rPr lang="en-US" altLang="zh-CN" sz="20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000" b="1" dirty="0">
                <a:latin typeface="楷体_GB2312" pitchFamily="49" charset="-122"/>
                <a:ea typeface="楷体_GB2312" pitchFamily="49" charset="-122"/>
              </a:rPr>
              <a:t>它由“晷面”与“晷针”组成，当太阳光照在日晷上时，晷针的影子就会投向晷面，随着时间的推移，晷针的影子在晷面上慢慢移动，聪明的古人利用的是平行投影知识。</a:t>
            </a:r>
            <a:r>
              <a:rPr lang="zh-CN" altLang="en-US" sz="2400" b="1" dirty="0">
                <a:solidFill>
                  <a:srgbClr val="000099"/>
                </a:solidFill>
                <a:latin typeface="仿宋_GB2312" pitchFamily="49" charset="-122"/>
                <a:ea typeface="仿宋_GB2312" pitchFamily="49" charset="-122"/>
              </a:rPr>
              <a:t> </a:t>
            </a:r>
            <a:endParaRPr lang="zh-CN" altLang="en-US" sz="2400" b="1" dirty="0">
              <a:solidFill>
                <a:srgbClr val="000099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pic>
        <p:nvPicPr>
          <p:cNvPr id="11267" name="图片 40964" descr="pic_221118"/>
          <p:cNvPicPr>
            <a:picLocks noChangeAspect="1"/>
          </p:cNvPicPr>
          <p:nvPr/>
        </p:nvPicPr>
        <p:blipFill>
          <a:blip r:embed="rId1"/>
          <a:srcRect l="65889" t="24103" r="14635" b="55128"/>
          <a:stretch>
            <a:fillRect/>
          </a:stretch>
        </p:blipFill>
        <p:spPr>
          <a:xfrm>
            <a:off x="609600" y="2971800"/>
            <a:ext cx="2670175" cy="304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文本框 40965"/>
          <p:cNvSpPr txBox="1"/>
          <p:nvPr/>
        </p:nvSpPr>
        <p:spPr>
          <a:xfrm>
            <a:off x="1371600" y="6248400"/>
            <a:ext cx="644525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800" b="1" dirty="0">
                <a:latin typeface="Arial" panose="020B0604020202020204" pitchFamily="34" charset="0"/>
                <a:ea typeface="宋体" panose="02010600030101010101" pitchFamily="2" charset="-122"/>
              </a:rPr>
              <a:t>日晷</a:t>
            </a:r>
            <a:endParaRPr lang="zh-CN" altLang="en-US" sz="1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1266" name="" r:id="rId2" imgW="4800600" imgH="3733800"/>
        </mc:Choice>
        <mc:Fallback>
          <p:control name="" r:id="rId2" imgW="4800600" imgH="3733800">
            <p:pic>
              <p:nvPicPr>
                <p:cNvPr id="0" name="ShockwaveFlash1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886200" y="2895600"/>
                  <a:ext cx="4800600" cy="3733800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  <p:transition spd="med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标题 5121"/>
          <p:cNvSpPr>
            <a:spLocks noGrp="1"/>
          </p:cNvSpPr>
          <p:nvPr>
            <p:ph type="title"/>
          </p:nvPr>
        </p:nvSpPr>
        <p:spPr>
          <a:xfrm>
            <a:off x="304800" y="1676400"/>
            <a:ext cx="8229600" cy="1143000"/>
          </a:xfrm>
          <a:ln/>
        </p:spPr>
        <p:txBody>
          <a:bodyPr anchor="ctr"/>
          <a:p>
            <a:pPr algn="l"/>
            <a:br>
              <a:rPr lang="en-US" altLang="zh-CN" sz="4000" b="1" dirty="0"/>
            </a:br>
            <a:r>
              <a:rPr lang="en-US" altLang="zh-CN" sz="4000" b="1" dirty="0"/>
              <a:t>          </a:t>
            </a:r>
            <a:br>
              <a:rPr lang="en-US" altLang="zh-CN" sz="4000" b="1" dirty="0"/>
            </a:br>
            <a:r>
              <a:rPr lang="en-US" altLang="zh-CN" sz="4000" b="1" dirty="0"/>
              <a:t>       </a:t>
            </a:r>
            <a:r>
              <a:rPr lang="zh-CN" altLang="en-US" sz="4000" b="1" dirty="0">
                <a:solidFill>
                  <a:schemeClr val="accent2"/>
                </a:solidFill>
                <a:ea typeface="宋体" panose="02010600030101010101" pitchFamily="2" charset="-122"/>
              </a:rPr>
              <a:t>物体在电灯光的照射下形成的影子也是平行投影吗？</a:t>
            </a:r>
            <a:endParaRPr lang="zh-CN" altLang="en-US" sz="4000" b="1" dirty="0">
              <a:solidFill>
                <a:schemeClr val="accent2"/>
              </a:solidFill>
              <a:ea typeface="宋体" panose="02010600030101010101" pitchFamily="2" charset="-122"/>
            </a:endParaRPr>
          </a:p>
        </p:txBody>
      </p:sp>
      <p:grpSp>
        <p:nvGrpSpPr>
          <p:cNvPr id="12290" name="组合 5123"/>
          <p:cNvGrpSpPr/>
          <p:nvPr/>
        </p:nvGrpSpPr>
        <p:grpSpPr>
          <a:xfrm>
            <a:off x="304800" y="304800"/>
            <a:ext cx="2057400" cy="1219200"/>
            <a:chOff x="249" y="255"/>
            <a:chExt cx="1316" cy="770"/>
          </a:xfrm>
        </p:grpSpPr>
        <p:pic>
          <p:nvPicPr>
            <p:cNvPr id="12291" name="图片 5124" descr="GL_0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5" y="255"/>
              <a:ext cx="1044" cy="55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2" name="矩形 5125"/>
            <p:cNvSpPr/>
            <p:nvPr/>
          </p:nvSpPr>
          <p:spPr>
            <a:xfrm rot="-151846">
              <a:off x="249" y="663"/>
              <a:ext cx="1316" cy="362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33333"/>
                </a:avLst>
              </a:prstTxWarp>
              <a:normAutofit/>
            </a:bodyPr>
            <a:p>
              <a:pPr algn="ctr"/>
              <a:r>
                <a:rPr lang="zh-CN" altLang="en-US" sz="3600">
                  <a:ln w="19050" cap="flat" cmpd="sng">
                    <a:solidFill>
                      <a:srgbClr val="99CC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66CC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隶书" charset="0"/>
                  <a:ea typeface="隶书" charset="0"/>
                </a:rPr>
                <a:t>想一想</a:t>
              </a:r>
              <a:endParaRPr lang="zh-CN" altLang="en-US" sz="3600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charset="0"/>
                <a:ea typeface="隶书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1740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4648200"/>
            <a:ext cx="354013" cy="43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文本框 17410"/>
          <p:cNvSpPr txBox="1"/>
          <p:nvPr/>
        </p:nvSpPr>
        <p:spPr>
          <a:xfrm>
            <a:off x="900113" y="2971800"/>
            <a:ext cx="8243887" cy="1004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例如：物体在灯泡发出的光照射下形成影子就是中心投影．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3315" name="组合 17411"/>
          <p:cNvGrpSpPr/>
          <p:nvPr/>
        </p:nvGrpSpPr>
        <p:grpSpPr>
          <a:xfrm rot="2418135">
            <a:off x="4572000" y="4419600"/>
            <a:ext cx="787400" cy="928688"/>
            <a:chOff x="4059" y="3113"/>
            <a:chExt cx="681" cy="907"/>
          </a:xfrm>
        </p:grpSpPr>
        <p:sp>
          <p:nvSpPr>
            <p:cNvPr id="13316" name="直角三角形 17412"/>
            <p:cNvSpPr/>
            <p:nvPr/>
          </p:nvSpPr>
          <p:spPr>
            <a:xfrm>
              <a:off x="4059" y="3113"/>
              <a:ext cx="681" cy="907"/>
            </a:xfrm>
            <a:prstGeom prst="rtTriangle">
              <a:avLst/>
            </a:prstGeom>
            <a:solidFill>
              <a:schemeClr val="accent1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317" name="直角三角形 17413"/>
            <p:cNvSpPr/>
            <p:nvPr/>
          </p:nvSpPr>
          <p:spPr>
            <a:xfrm>
              <a:off x="4150" y="3385"/>
              <a:ext cx="408" cy="544"/>
            </a:xfrm>
            <a:prstGeom prst="rtTriangle">
              <a:avLst/>
            </a:prstGeom>
            <a:solidFill>
              <a:schemeClr val="bg1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415" name="组合 17414"/>
          <p:cNvGrpSpPr/>
          <p:nvPr/>
        </p:nvGrpSpPr>
        <p:grpSpPr>
          <a:xfrm>
            <a:off x="2057400" y="3962400"/>
            <a:ext cx="4833938" cy="1843088"/>
            <a:chOff x="1701" y="346"/>
            <a:chExt cx="3045" cy="1161"/>
          </a:xfrm>
        </p:grpSpPr>
        <p:grpSp>
          <p:nvGrpSpPr>
            <p:cNvPr id="13319" name="组合 17415"/>
            <p:cNvGrpSpPr/>
            <p:nvPr/>
          </p:nvGrpSpPr>
          <p:grpSpPr>
            <a:xfrm>
              <a:off x="4065" y="475"/>
              <a:ext cx="681" cy="908"/>
              <a:chOff x="4286" y="482"/>
              <a:chExt cx="681" cy="908"/>
            </a:xfrm>
          </p:grpSpPr>
          <p:sp>
            <p:nvSpPr>
              <p:cNvPr id="13320" name="直角三角形 17416"/>
              <p:cNvSpPr/>
              <p:nvPr/>
            </p:nvSpPr>
            <p:spPr>
              <a:xfrm rot="2487984">
                <a:off x="4286" y="482"/>
                <a:ext cx="681" cy="908"/>
              </a:xfrm>
              <a:prstGeom prst="rtTriangle">
                <a:avLst/>
              </a:prstGeom>
              <a:solidFill>
                <a:schemeClr val="bg2"/>
              </a:solid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321" name="直角三角形 17417"/>
              <p:cNvSpPr/>
              <p:nvPr/>
            </p:nvSpPr>
            <p:spPr>
              <a:xfrm rot="2487984">
                <a:off x="4328" y="700"/>
                <a:ext cx="408" cy="545"/>
              </a:xfrm>
              <a:prstGeom prst="rtTriangle">
                <a:avLst/>
              </a:prstGeom>
              <a:solidFill>
                <a:schemeClr val="bg1"/>
              </a:solid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3322" name="直接连接符 17418"/>
            <p:cNvSpPr/>
            <p:nvPr/>
          </p:nvSpPr>
          <p:spPr>
            <a:xfrm flipV="1">
              <a:off x="1701" y="346"/>
              <a:ext cx="2758" cy="499"/>
            </a:xfrm>
            <a:prstGeom prst="line">
              <a:avLst/>
            </a:prstGeom>
            <a:ln w="28575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323" name="直接连接符 17419"/>
            <p:cNvSpPr/>
            <p:nvPr/>
          </p:nvSpPr>
          <p:spPr>
            <a:xfrm>
              <a:off x="1737" y="854"/>
              <a:ext cx="2631" cy="653"/>
            </a:xfrm>
            <a:prstGeom prst="line">
              <a:avLst/>
            </a:prstGeom>
            <a:ln w="28575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324" name="直接连接符 17420"/>
            <p:cNvSpPr/>
            <p:nvPr/>
          </p:nvSpPr>
          <p:spPr>
            <a:xfrm>
              <a:off x="1707" y="851"/>
              <a:ext cx="2132" cy="181"/>
            </a:xfrm>
            <a:prstGeom prst="line">
              <a:avLst/>
            </a:prstGeom>
            <a:ln w="28575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325" name="矩形 17421"/>
          <p:cNvSpPr/>
          <p:nvPr/>
        </p:nvSpPr>
        <p:spPr>
          <a:xfrm>
            <a:off x="381000" y="381000"/>
            <a:ext cx="18002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中心投影</a:t>
            </a:r>
            <a:endParaRPr lang="zh-CN" altLang="en-US" sz="3600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326" name="矩形 17423"/>
          <p:cNvSpPr/>
          <p:nvPr/>
        </p:nvSpPr>
        <p:spPr>
          <a:xfrm>
            <a:off x="690563" y="1447800"/>
            <a:ext cx="8453437" cy="946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由同一点（点光源）发出的光线形成的投影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叫做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中心投影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25" name="PPBand126"/>
          <p:cNvSpPr txBox="1"/>
          <p:nvPr/>
        </p:nvSpPr>
        <p:spPr>
          <a:xfrm>
            <a:off x="1600200" y="5257800"/>
            <a:ext cx="685800" cy="1022350"/>
          </a:xfrm>
          <a:prstGeom prst="rect">
            <a:avLst/>
          </a:prstGeom>
          <a:solidFill>
            <a:srgbClr val="CFFCFD"/>
          </a:solidFill>
          <a:ln w="76200" cap="flat" cmpd="tri">
            <a:solidFill>
              <a:srgbClr val="FF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0909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灯光</a:t>
            </a:r>
            <a:endParaRPr lang="zh-CN" altLang="en-US" sz="2800" b="1" dirty="0">
              <a:solidFill>
                <a:srgbClr val="0909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7426" name="PPBand126"/>
          <p:cNvSpPr txBox="1"/>
          <p:nvPr/>
        </p:nvSpPr>
        <p:spPr>
          <a:xfrm>
            <a:off x="4419600" y="5638800"/>
            <a:ext cx="609600" cy="1022350"/>
          </a:xfrm>
          <a:prstGeom prst="rect">
            <a:avLst/>
          </a:prstGeom>
          <a:solidFill>
            <a:srgbClr val="CFFCFD"/>
          </a:solidFill>
          <a:ln w="76200" cap="flat" cmpd="tri">
            <a:solidFill>
              <a:srgbClr val="FF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0909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物体</a:t>
            </a:r>
            <a:endParaRPr lang="zh-CN" altLang="en-US" sz="2800" b="1" dirty="0">
              <a:solidFill>
                <a:srgbClr val="0909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7428" name="PPBand127"/>
          <p:cNvSpPr txBox="1"/>
          <p:nvPr/>
        </p:nvSpPr>
        <p:spPr>
          <a:xfrm>
            <a:off x="5943600" y="5835650"/>
            <a:ext cx="609600" cy="1022350"/>
          </a:xfrm>
          <a:prstGeom prst="rect">
            <a:avLst/>
          </a:prstGeom>
          <a:solidFill>
            <a:srgbClr val="CFFCFD"/>
          </a:solidFill>
          <a:ln w="76200" cap="flat" cmpd="tri">
            <a:solidFill>
              <a:srgbClr val="FF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909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投影</a:t>
            </a:r>
            <a:endParaRPr lang="zh-CN" altLang="en-US" sz="2800" b="1" dirty="0">
              <a:solidFill>
                <a:srgbClr val="0909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25" grpId="0" animBg="1"/>
      <p:bldP spid="17426" grpId="0" animBg="1"/>
      <p:bldP spid="174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0658" name="组合 70657"/>
          <p:cNvGrpSpPr/>
          <p:nvPr/>
        </p:nvGrpSpPr>
        <p:grpSpPr>
          <a:xfrm>
            <a:off x="533400" y="4635500"/>
            <a:ext cx="3948113" cy="1166813"/>
            <a:chOff x="336" y="2920"/>
            <a:chExt cx="2487" cy="735"/>
          </a:xfrm>
        </p:grpSpPr>
        <p:sp>
          <p:nvSpPr>
            <p:cNvPr id="15362" name="平行四边形 70658"/>
            <p:cNvSpPr/>
            <p:nvPr/>
          </p:nvSpPr>
          <p:spPr>
            <a:xfrm>
              <a:off x="336" y="2920"/>
              <a:ext cx="2487" cy="735"/>
            </a:xfrm>
            <a:prstGeom prst="parallelogram">
              <a:avLst>
                <a:gd name="adj" fmla="val 67142"/>
              </a:avLst>
            </a:prstGeom>
            <a:solidFill>
              <a:srgbClr val="00CCFF"/>
            </a:solidFill>
            <a:ln w="9525" cap="flat" cmpd="sng">
              <a:solidFill>
                <a:srgbClr val="99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>
                <a:buClrTx/>
              </a:pPr>
              <a:endParaRPr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63" name="文本框 70659"/>
            <p:cNvSpPr txBox="1"/>
            <p:nvPr/>
          </p:nvSpPr>
          <p:spPr>
            <a:xfrm>
              <a:off x="432" y="3360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 algn="ctr">
                <a:buClrTx/>
              </a:pPr>
              <a:r>
                <a:rPr lang="en-US" altLang="en-US" sz="2400" b="1" i="1">
                  <a:solidFill>
                    <a:schemeClr val="bg2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P</a:t>
              </a:r>
              <a:endParaRPr lang="en-US" altLang="zh-CN" sz="1800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0661" name="组合 70660"/>
          <p:cNvGrpSpPr/>
          <p:nvPr/>
        </p:nvGrpSpPr>
        <p:grpSpPr>
          <a:xfrm>
            <a:off x="1792288" y="3225800"/>
            <a:ext cx="1765300" cy="2444750"/>
            <a:chOff x="1129" y="2032"/>
            <a:chExt cx="1112" cy="1540"/>
          </a:xfrm>
        </p:grpSpPr>
        <p:grpSp>
          <p:nvGrpSpPr>
            <p:cNvPr id="15365" name="组合 70661"/>
            <p:cNvGrpSpPr/>
            <p:nvPr/>
          </p:nvGrpSpPr>
          <p:grpSpPr>
            <a:xfrm>
              <a:off x="1129" y="2973"/>
              <a:ext cx="1112" cy="599"/>
              <a:chOff x="3727" y="3235"/>
              <a:chExt cx="1145" cy="616"/>
            </a:xfrm>
          </p:grpSpPr>
          <p:sp>
            <p:nvSpPr>
              <p:cNvPr id="15366" name="任意多边形 70662"/>
              <p:cNvSpPr/>
              <p:nvPr/>
            </p:nvSpPr>
            <p:spPr>
              <a:xfrm>
                <a:off x="3728" y="3235"/>
                <a:ext cx="1137" cy="616"/>
              </a:xfrm>
              <a:custGeom>
                <a:avLst/>
                <a:gdLst/>
                <a:ahLst/>
                <a:cxnLst/>
                <a:pathLst>
                  <a:path w="1256" h="680">
                    <a:moveTo>
                      <a:pt x="0" y="224"/>
                    </a:moveTo>
                    <a:lnTo>
                      <a:pt x="1256" y="0"/>
                    </a:lnTo>
                    <a:lnTo>
                      <a:pt x="592" y="680"/>
                    </a:lnTo>
                    <a:lnTo>
                      <a:pt x="0" y="224"/>
                    </a:lnTo>
                    <a:close/>
                  </a:path>
                </a:pathLst>
              </a:custGeom>
              <a:solidFill>
                <a:srgbClr val="66330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15367" name="组合 70663"/>
              <p:cNvGrpSpPr/>
              <p:nvPr/>
            </p:nvGrpSpPr>
            <p:grpSpPr>
              <a:xfrm>
                <a:off x="3727" y="3235"/>
                <a:ext cx="1145" cy="594"/>
                <a:chOff x="3727" y="3160"/>
                <a:chExt cx="1265" cy="656"/>
              </a:xfrm>
            </p:grpSpPr>
            <p:sp>
              <p:nvSpPr>
                <p:cNvPr id="15368" name="直接连接符 70664"/>
                <p:cNvSpPr/>
                <p:nvPr/>
              </p:nvSpPr>
              <p:spPr>
                <a:xfrm>
                  <a:off x="4000" y="3417"/>
                  <a:ext cx="311" cy="399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5369" name="直接连接符 70665"/>
                <p:cNvSpPr/>
                <p:nvPr/>
              </p:nvSpPr>
              <p:spPr>
                <a:xfrm flipV="1">
                  <a:off x="4008" y="3160"/>
                  <a:ext cx="984" cy="264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5370" name="直接连接符 70666"/>
                <p:cNvSpPr/>
                <p:nvPr/>
              </p:nvSpPr>
              <p:spPr>
                <a:xfrm>
                  <a:off x="3727" y="3382"/>
                  <a:ext cx="282" cy="55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15371" name="组合 70667"/>
            <p:cNvGrpSpPr/>
            <p:nvPr/>
          </p:nvGrpSpPr>
          <p:grpSpPr>
            <a:xfrm>
              <a:off x="1130" y="2032"/>
              <a:ext cx="1101" cy="1530"/>
              <a:chOff x="3712" y="2394"/>
              <a:chExt cx="991" cy="1378"/>
            </a:xfrm>
          </p:grpSpPr>
          <p:sp>
            <p:nvSpPr>
              <p:cNvPr id="15372" name="直接连接符 70668"/>
              <p:cNvSpPr/>
              <p:nvPr/>
            </p:nvSpPr>
            <p:spPr>
              <a:xfrm>
                <a:off x="4214" y="2397"/>
                <a:ext cx="489" cy="8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5373" name="直接连接符 70669"/>
              <p:cNvSpPr/>
              <p:nvPr/>
            </p:nvSpPr>
            <p:spPr>
              <a:xfrm flipH="1">
                <a:off x="3712" y="2395"/>
                <a:ext cx="500" cy="1025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5374" name="直接连接符 70670"/>
              <p:cNvSpPr/>
              <p:nvPr/>
            </p:nvSpPr>
            <p:spPr>
              <a:xfrm flipH="1">
                <a:off x="4174" y="2401"/>
                <a:ext cx="38" cy="1371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5375" name="直接连接符 70671"/>
              <p:cNvSpPr/>
              <p:nvPr/>
            </p:nvSpPr>
            <p:spPr>
              <a:xfrm flipH="1">
                <a:off x="3936" y="3060"/>
                <a:ext cx="96" cy="396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5376" name="直接连接符 70672"/>
              <p:cNvSpPr/>
              <p:nvPr/>
            </p:nvSpPr>
            <p:spPr>
              <a:xfrm flipH="1">
                <a:off x="4116" y="2394"/>
                <a:ext cx="102" cy="37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70674" name="组合 70673"/>
          <p:cNvGrpSpPr/>
          <p:nvPr/>
        </p:nvGrpSpPr>
        <p:grpSpPr>
          <a:xfrm>
            <a:off x="4724400" y="4694238"/>
            <a:ext cx="3948113" cy="1173162"/>
            <a:chOff x="2976" y="2957"/>
            <a:chExt cx="2487" cy="739"/>
          </a:xfrm>
        </p:grpSpPr>
        <p:sp>
          <p:nvSpPr>
            <p:cNvPr id="15378" name="平行四边形 70674"/>
            <p:cNvSpPr/>
            <p:nvPr/>
          </p:nvSpPr>
          <p:spPr>
            <a:xfrm>
              <a:off x="2976" y="2957"/>
              <a:ext cx="2487" cy="735"/>
            </a:xfrm>
            <a:prstGeom prst="parallelogram">
              <a:avLst>
                <a:gd name="adj" fmla="val 67142"/>
              </a:avLst>
            </a:prstGeom>
            <a:solidFill>
              <a:srgbClr val="00CCFF"/>
            </a:solidFill>
            <a:ln w="9525" cap="flat" cmpd="sng">
              <a:solidFill>
                <a:srgbClr val="99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>
                <a:buClrTx/>
              </a:pPr>
              <a:endParaRPr sz="24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79" name="文本框 70675"/>
            <p:cNvSpPr txBox="1"/>
            <p:nvPr/>
          </p:nvSpPr>
          <p:spPr>
            <a:xfrm>
              <a:off x="3072" y="3408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 algn="ctr">
                <a:buClrTx/>
              </a:pPr>
              <a:r>
                <a:rPr lang="en-US" altLang="en-US" sz="2400" b="1" i="1">
                  <a:solidFill>
                    <a:schemeClr val="bg2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P</a:t>
              </a:r>
              <a:endParaRPr lang="en-US" altLang="zh-CN" sz="1800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0678" name="文本框 70677"/>
          <p:cNvSpPr txBox="1"/>
          <p:nvPr/>
        </p:nvSpPr>
        <p:spPr>
          <a:xfrm>
            <a:off x="914400" y="2133600"/>
            <a:ext cx="8229600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spcBef>
                <a:spcPct val="50000"/>
              </a:spcBef>
              <a:buClr>
                <a:srgbClr val="000000"/>
              </a:buClr>
            </a:pPr>
            <a:r>
              <a:rPr lang="en-US" altLang="zh-CN" sz="2400" b="1" noProof="1"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2.</a:t>
            </a:r>
            <a:r>
              <a:rPr lang="zh-CN" altLang="en-US" sz="2400" b="1" noProof="1" dirty="0">
                <a:solidFill>
                  <a:schemeClr val="hlink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中心投影</a:t>
            </a:r>
            <a:r>
              <a:rPr lang="zh-CN" altLang="en-US" sz="2400" b="1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：由同一点（点光源）发出的光线形成的投影</a:t>
            </a:r>
            <a:r>
              <a:rPr lang="en-US" altLang="zh-CN" sz="2400" b="1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.</a:t>
            </a:r>
            <a:endParaRPr lang="en-US" altLang="zh-CN" sz="2400" b="1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0679" name="文本框 70678"/>
          <p:cNvSpPr txBox="1"/>
          <p:nvPr/>
        </p:nvSpPr>
        <p:spPr>
          <a:xfrm>
            <a:off x="1524000" y="6096000"/>
            <a:ext cx="1524000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algn="ctr">
              <a:spcBef>
                <a:spcPct val="50000"/>
              </a:spcBef>
              <a:buClr>
                <a:srgbClr val="000000"/>
              </a:buClr>
            </a:pPr>
            <a:r>
              <a:rPr lang="zh-CN" altLang="en-US" sz="2400" b="1" noProof="1" dirty="0">
                <a:solidFill>
                  <a:schemeClr val="hlink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中心投影</a:t>
            </a:r>
            <a:endParaRPr lang="zh-CN" altLang="en-US" sz="2400" b="1" noProof="1" dirty="0">
              <a:solidFill>
                <a:schemeClr val="hlink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82" name="直接连接符 70679"/>
          <p:cNvSpPr/>
          <p:nvPr/>
        </p:nvSpPr>
        <p:spPr>
          <a:xfrm>
            <a:off x="2327275" y="4978400"/>
            <a:ext cx="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70681" name="组合 70680"/>
          <p:cNvGrpSpPr/>
          <p:nvPr/>
        </p:nvGrpSpPr>
        <p:grpSpPr>
          <a:xfrm>
            <a:off x="1900238" y="3586163"/>
            <a:ext cx="1658937" cy="1154112"/>
            <a:chOff x="3789" y="2505"/>
            <a:chExt cx="1077" cy="749"/>
          </a:xfrm>
        </p:grpSpPr>
        <p:grpSp>
          <p:nvGrpSpPr>
            <p:cNvPr id="15384" name="组合 70681"/>
            <p:cNvGrpSpPr/>
            <p:nvPr/>
          </p:nvGrpSpPr>
          <p:grpSpPr>
            <a:xfrm>
              <a:off x="3789" y="2505"/>
              <a:ext cx="1077" cy="749"/>
              <a:chOff x="3796" y="2354"/>
              <a:chExt cx="1189" cy="826"/>
            </a:xfrm>
          </p:grpSpPr>
          <p:sp>
            <p:nvSpPr>
              <p:cNvPr id="15385" name="文本框 70682"/>
              <p:cNvSpPr txBox="1"/>
              <p:nvPr/>
            </p:nvSpPr>
            <p:spPr>
              <a:xfrm>
                <a:off x="3796" y="2658"/>
                <a:ext cx="223" cy="2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>
                <a:spAutoFit/>
              </a:bodyPr>
              <a:p>
                <a:pPr algn="ctr">
                  <a:buClrTx/>
                </a:pPr>
                <a:r>
                  <a:rPr lang="en-US" altLang="zh-CN" sz="2000" b="1">
                    <a:latin typeface="宋体" panose="02010600030101010101" pitchFamily="2" charset="-122"/>
                    <a:ea typeface="宋体" panose="02010600030101010101" pitchFamily="2" charset="-122"/>
                  </a:rPr>
                  <a:t>D</a:t>
                </a:r>
                <a:endParaRPr lang="en-US" altLang="zh-CN" sz="24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15386" name="文本框 70683"/>
              <p:cNvSpPr txBox="1"/>
              <p:nvPr/>
            </p:nvSpPr>
            <p:spPr>
              <a:xfrm>
                <a:off x="4762" y="2618"/>
                <a:ext cx="223" cy="2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>
                <a:spAutoFit/>
              </a:bodyPr>
              <a:p>
                <a:pPr algn="ctr">
                  <a:buClrTx/>
                </a:pPr>
                <a:r>
                  <a:rPr lang="en-US" altLang="zh-CN" sz="2000" b="1">
                    <a:latin typeface="宋体" panose="02010600030101010101" pitchFamily="2" charset="-122"/>
                    <a:ea typeface="宋体" panose="02010600030101010101" pitchFamily="2" charset="-122"/>
                  </a:rPr>
                  <a:t>B</a:t>
                </a:r>
                <a:endParaRPr lang="en-US" altLang="zh-CN" sz="24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15387" name="文本框 70684"/>
              <p:cNvSpPr txBox="1"/>
              <p:nvPr/>
            </p:nvSpPr>
            <p:spPr>
              <a:xfrm>
                <a:off x="4361" y="2896"/>
                <a:ext cx="223" cy="2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>
                <a:spAutoFit/>
              </a:bodyPr>
              <a:p>
                <a:pPr algn="ctr">
                  <a:buClrTx/>
                </a:pPr>
                <a:r>
                  <a:rPr lang="en-US" altLang="zh-CN" sz="2000" b="1">
                    <a:latin typeface="宋体" panose="02010600030101010101" pitchFamily="2" charset="-122"/>
                    <a:ea typeface="宋体" panose="02010600030101010101" pitchFamily="2" charset="-122"/>
                  </a:rPr>
                  <a:t>C</a:t>
                </a:r>
                <a:endParaRPr lang="en-US" altLang="zh-CN" sz="24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15388" name="文本框 70685"/>
              <p:cNvSpPr txBox="1"/>
              <p:nvPr/>
            </p:nvSpPr>
            <p:spPr>
              <a:xfrm>
                <a:off x="4058" y="2354"/>
                <a:ext cx="220" cy="285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lIns="90000" tIns="46800" rIns="90000" bIns="46800" anchor="ctr">
                <a:spAutoFit/>
              </a:bodyPr>
              <a:p>
                <a:pPr algn="ctr">
                  <a:spcBef>
                    <a:spcPct val="50000"/>
                  </a:spcBef>
                  <a:buClrTx/>
                </a:pPr>
                <a:r>
                  <a:rPr lang="en-US" altLang="zh-CN" sz="2000" b="1">
                    <a:latin typeface="宋体" panose="02010600030101010101" pitchFamily="2" charset="-122"/>
                    <a:ea typeface="宋体" panose="02010600030101010101" pitchFamily="2" charset="-122"/>
                  </a:rPr>
                  <a:t>A</a:t>
                </a:r>
                <a:endParaRPr lang="en-US" altLang="zh-CN" sz="24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389" name="任意多边形 70686"/>
            <p:cNvSpPr/>
            <p:nvPr/>
          </p:nvSpPr>
          <p:spPr>
            <a:xfrm>
              <a:off x="3972" y="2685"/>
              <a:ext cx="313" cy="435"/>
            </a:xfrm>
            <a:custGeom>
              <a:avLst/>
              <a:gdLst/>
              <a:ahLst/>
              <a:cxnLst/>
              <a:pathLst>
                <a:path w="344" h="480">
                  <a:moveTo>
                    <a:pt x="232" y="0"/>
                  </a:moveTo>
                  <a:lnTo>
                    <a:pt x="0" y="288"/>
                  </a:lnTo>
                  <a:lnTo>
                    <a:pt x="344" y="480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CCCC00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0" name="任意多边形 70687"/>
            <p:cNvSpPr/>
            <p:nvPr/>
          </p:nvSpPr>
          <p:spPr>
            <a:xfrm>
              <a:off x="4184" y="2685"/>
              <a:ext cx="456" cy="434"/>
            </a:xfrm>
            <a:custGeom>
              <a:avLst/>
              <a:gdLst/>
              <a:ahLst/>
              <a:cxnLst/>
              <a:pathLst>
                <a:path w="504" h="480">
                  <a:moveTo>
                    <a:pt x="0" y="0"/>
                  </a:moveTo>
                  <a:lnTo>
                    <a:pt x="104" y="480"/>
                  </a:lnTo>
                  <a:lnTo>
                    <a:pt x="504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1" name="直接连接符 70688"/>
            <p:cNvSpPr/>
            <p:nvPr/>
          </p:nvSpPr>
          <p:spPr>
            <a:xfrm flipV="1">
              <a:off x="3967" y="2851"/>
              <a:ext cx="673" cy="94"/>
            </a:xfrm>
            <a:prstGeom prst="line">
              <a:avLst/>
            </a:prstGeom>
            <a:ln w="9525" cap="flat" cmpd="sng">
              <a:solidFill>
                <a:schemeClr val="bg2"/>
              </a:solidFill>
              <a:prstDash val="dash"/>
              <a:round/>
              <a:headEnd type="none" w="med" len="med"/>
              <a:tailEnd type="none" w="med" len="med"/>
            </a:ln>
          </p:spPr>
        </p:sp>
      </p:grpSp>
      <p:grpSp>
        <p:nvGrpSpPr>
          <p:cNvPr id="70690" name="组合 70689"/>
          <p:cNvGrpSpPr/>
          <p:nvPr/>
        </p:nvGrpSpPr>
        <p:grpSpPr>
          <a:xfrm>
            <a:off x="1493838" y="4327525"/>
            <a:ext cx="2409825" cy="1557338"/>
            <a:chOff x="3552" y="2851"/>
            <a:chExt cx="1728" cy="1117"/>
          </a:xfrm>
        </p:grpSpPr>
        <p:sp>
          <p:nvSpPr>
            <p:cNvPr id="15393" name="文本框 70690"/>
            <p:cNvSpPr txBox="1"/>
            <p:nvPr/>
          </p:nvSpPr>
          <p:spPr>
            <a:xfrm>
              <a:off x="3552" y="2851"/>
              <a:ext cx="195" cy="72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ctr">
              <a:spAutoFit/>
            </a:bodyPr>
            <a:p>
              <a:pPr>
                <a:spcBef>
                  <a:spcPct val="50000"/>
                </a:spcBef>
                <a:buClrTx/>
              </a:pPr>
              <a:endParaRPr lang="zh-CN" altLang="zh-CN" sz="2400" b="1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>
                <a:spcBef>
                  <a:spcPct val="50000"/>
                </a:spcBef>
                <a:buClrTx/>
              </a:pPr>
              <a:r>
                <a:rPr lang="en-US" altLang="en-US" sz="2400" b="1">
                  <a:solidFill>
                    <a:schemeClr val="bg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d</a:t>
              </a:r>
              <a:endParaRPr lang="en-US" altLang="zh-CN" sz="2400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94" name="文本框 70691"/>
            <p:cNvSpPr txBox="1"/>
            <p:nvPr/>
          </p:nvSpPr>
          <p:spPr>
            <a:xfrm>
              <a:off x="5015" y="2986"/>
              <a:ext cx="265" cy="3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pPr algn="ctr">
                <a:buClrTx/>
              </a:pPr>
              <a:r>
                <a:rPr lang="en-US" altLang="zh-CN" sz="2400" b="1">
                  <a:solidFill>
                    <a:schemeClr val="bg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b</a:t>
              </a:r>
              <a:endParaRPr lang="en-US" altLang="zh-CN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95" name="文本框 70692"/>
            <p:cNvSpPr txBox="1"/>
            <p:nvPr/>
          </p:nvSpPr>
          <p:spPr>
            <a:xfrm>
              <a:off x="4072" y="3290"/>
              <a:ext cx="252" cy="328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lIns="90000" tIns="46800" rIns="90000" bIns="46800" anchor="ctr">
              <a:spAutoFit/>
            </a:bodyPr>
            <a:p>
              <a:pPr algn="ctr">
                <a:buClrTx/>
              </a:pPr>
              <a:r>
                <a:rPr lang="en-US" altLang="zh-CN" sz="2400" b="1">
                  <a:latin typeface="Arial" panose="020B0604020202020204" pitchFamily="34" charset="0"/>
                  <a:ea typeface="宋体" panose="02010600030101010101" pitchFamily="2" charset="-122"/>
                </a:rPr>
                <a:t>a</a:t>
              </a:r>
              <a:endParaRPr lang="en-US" altLang="zh-CN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96" name="文本框 70693"/>
            <p:cNvSpPr txBox="1"/>
            <p:nvPr/>
          </p:nvSpPr>
          <p:spPr>
            <a:xfrm>
              <a:off x="4063" y="3640"/>
              <a:ext cx="252" cy="328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lIns="90000" tIns="46800" rIns="90000" bIns="46800" anchor="ctr"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400" b="1">
                  <a:solidFill>
                    <a:schemeClr val="bg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c</a:t>
              </a:r>
              <a:endParaRPr lang="en-US" altLang="zh-CN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0695" name="组合 70694"/>
          <p:cNvGrpSpPr/>
          <p:nvPr/>
        </p:nvGrpSpPr>
        <p:grpSpPr>
          <a:xfrm>
            <a:off x="2211388" y="2667000"/>
            <a:ext cx="593725" cy="555625"/>
            <a:chOff x="1393" y="1680"/>
            <a:chExt cx="374" cy="350"/>
          </a:xfrm>
        </p:grpSpPr>
        <p:sp>
          <p:nvSpPr>
            <p:cNvPr id="15398" name="椭圆 70695"/>
            <p:cNvSpPr/>
            <p:nvPr/>
          </p:nvSpPr>
          <p:spPr>
            <a:xfrm>
              <a:off x="1634" y="1923"/>
              <a:ext cx="106" cy="107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99" name="文本框 70696"/>
            <p:cNvSpPr txBox="1"/>
            <p:nvPr/>
          </p:nvSpPr>
          <p:spPr>
            <a:xfrm>
              <a:off x="1393" y="1680"/>
              <a:ext cx="37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400" b="1">
                  <a:latin typeface="宋体" panose="02010600030101010101" pitchFamily="2" charset="-122"/>
                  <a:ea typeface="宋体" panose="02010600030101010101" pitchFamily="2" charset="-122"/>
                </a:rPr>
                <a:t>S</a:t>
              </a:r>
              <a:endParaRPr lang="en-US" altLang="zh-CN" sz="2400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0698" name="组合 70697"/>
          <p:cNvGrpSpPr/>
          <p:nvPr/>
        </p:nvGrpSpPr>
        <p:grpSpPr>
          <a:xfrm>
            <a:off x="5943600" y="3429000"/>
            <a:ext cx="1992313" cy="1371600"/>
            <a:chOff x="3808" y="2534"/>
            <a:chExt cx="1037" cy="687"/>
          </a:xfrm>
        </p:grpSpPr>
        <p:grpSp>
          <p:nvGrpSpPr>
            <p:cNvPr id="15401" name="组合 70698"/>
            <p:cNvGrpSpPr/>
            <p:nvPr/>
          </p:nvGrpSpPr>
          <p:grpSpPr>
            <a:xfrm>
              <a:off x="3808" y="2534"/>
              <a:ext cx="1037" cy="687"/>
              <a:chOff x="3817" y="2386"/>
              <a:chExt cx="1145" cy="758"/>
            </a:xfrm>
          </p:grpSpPr>
          <p:sp>
            <p:nvSpPr>
              <p:cNvPr id="15402" name="文本框 70699"/>
              <p:cNvSpPr txBox="1"/>
              <p:nvPr/>
            </p:nvSpPr>
            <p:spPr>
              <a:xfrm>
                <a:off x="3817" y="2688"/>
                <a:ext cx="179" cy="2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>
                <a:spAutoFit/>
              </a:bodyPr>
              <a:p>
                <a:pPr algn="ctr">
                  <a:buClrTx/>
                </a:pPr>
                <a:r>
                  <a:rPr lang="en-US" altLang="zh-CN" sz="2000" b="1">
                    <a:latin typeface="宋体" panose="02010600030101010101" pitchFamily="2" charset="-122"/>
                    <a:ea typeface="宋体" panose="02010600030101010101" pitchFamily="2" charset="-122"/>
                  </a:rPr>
                  <a:t>D</a:t>
                </a:r>
                <a:endParaRPr lang="en-US" altLang="zh-CN" sz="24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15403" name="文本框 70700"/>
              <p:cNvSpPr txBox="1"/>
              <p:nvPr/>
            </p:nvSpPr>
            <p:spPr>
              <a:xfrm>
                <a:off x="4783" y="2650"/>
                <a:ext cx="179" cy="2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>
                <a:spAutoFit/>
              </a:bodyPr>
              <a:p>
                <a:pPr algn="ctr">
                  <a:buClrTx/>
                </a:pPr>
                <a:r>
                  <a:rPr lang="en-US" altLang="zh-CN" sz="2000" b="1">
                    <a:latin typeface="宋体" panose="02010600030101010101" pitchFamily="2" charset="-122"/>
                    <a:ea typeface="宋体" panose="02010600030101010101" pitchFamily="2" charset="-122"/>
                  </a:rPr>
                  <a:t>B</a:t>
                </a:r>
                <a:endParaRPr lang="en-US" altLang="zh-CN" sz="24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15404" name="文本框 70701"/>
              <p:cNvSpPr txBox="1"/>
              <p:nvPr/>
            </p:nvSpPr>
            <p:spPr>
              <a:xfrm>
                <a:off x="4380" y="2924"/>
                <a:ext cx="179" cy="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>
                <a:spAutoFit/>
              </a:bodyPr>
              <a:p>
                <a:pPr algn="ctr">
                  <a:buClrTx/>
                </a:pPr>
                <a:r>
                  <a:rPr lang="en-US" altLang="zh-CN" sz="2000" b="1">
                    <a:latin typeface="宋体" panose="02010600030101010101" pitchFamily="2" charset="-122"/>
                    <a:ea typeface="宋体" panose="02010600030101010101" pitchFamily="2" charset="-122"/>
                  </a:rPr>
                  <a:t>C</a:t>
                </a:r>
                <a:endParaRPr lang="en-US" altLang="zh-CN" sz="24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15405" name="文本框 70702"/>
              <p:cNvSpPr txBox="1"/>
              <p:nvPr/>
            </p:nvSpPr>
            <p:spPr>
              <a:xfrm>
                <a:off x="4080" y="2386"/>
                <a:ext cx="176" cy="22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lIns="90000" tIns="46800" rIns="90000" bIns="46800" anchor="ctr">
                <a:spAutoFit/>
              </a:bodyPr>
              <a:p>
                <a:pPr algn="ctr">
                  <a:spcBef>
                    <a:spcPct val="50000"/>
                  </a:spcBef>
                  <a:buClrTx/>
                </a:pPr>
                <a:r>
                  <a:rPr lang="en-US" altLang="zh-CN" sz="2000" b="1">
                    <a:latin typeface="宋体" panose="02010600030101010101" pitchFamily="2" charset="-122"/>
                    <a:ea typeface="宋体" panose="02010600030101010101" pitchFamily="2" charset="-122"/>
                  </a:rPr>
                  <a:t>A</a:t>
                </a:r>
                <a:endParaRPr lang="en-US" altLang="zh-CN" sz="24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406" name="任意多边形 70703"/>
            <p:cNvSpPr/>
            <p:nvPr/>
          </p:nvSpPr>
          <p:spPr>
            <a:xfrm>
              <a:off x="3972" y="2685"/>
              <a:ext cx="313" cy="435"/>
            </a:xfrm>
            <a:custGeom>
              <a:avLst/>
              <a:gdLst/>
              <a:ahLst/>
              <a:cxnLst/>
              <a:pathLst>
                <a:path w="344" h="480">
                  <a:moveTo>
                    <a:pt x="232" y="0"/>
                  </a:moveTo>
                  <a:lnTo>
                    <a:pt x="0" y="288"/>
                  </a:lnTo>
                  <a:lnTo>
                    <a:pt x="344" y="480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CCCC00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07" name="任意多边形 70704"/>
            <p:cNvSpPr/>
            <p:nvPr/>
          </p:nvSpPr>
          <p:spPr>
            <a:xfrm>
              <a:off x="4184" y="2685"/>
              <a:ext cx="456" cy="434"/>
            </a:xfrm>
            <a:custGeom>
              <a:avLst/>
              <a:gdLst/>
              <a:ahLst/>
              <a:cxnLst/>
              <a:pathLst>
                <a:path w="504" h="480">
                  <a:moveTo>
                    <a:pt x="0" y="0"/>
                  </a:moveTo>
                  <a:lnTo>
                    <a:pt x="104" y="480"/>
                  </a:lnTo>
                  <a:lnTo>
                    <a:pt x="504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08" name="直接连接符 70705"/>
            <p:cNvSpPr/>
            <p:nvPr/>
          </p:nvSpPr>
          <p:spPr>
            <a:xfrm flipV="1">
              <a:off x="3967" y="2851"/>
              <a:ext cx="673" cy="94"/>
            </a:xfrm>
            <a:prstGeom prst="line">
              <a:avLst/>
            </a:prstGeom>
            <a:ln w="9525" cap="flat" cmpd="sng">
              <a:solidFill>
                <a:schemeClr val="bg2"/>
              </a:solidFill>
              <a:prstDash val="dash"/>
              <a:round/>
              <a:headEnd type="none" w="med" len="med"/>
              <a:tailEnd type="none" w="med" len="med"/>
            </a:ln>
          </p:spPr>
        </p:sp>
      </p:grpSp>
      <p:sp>
        <p:nvSpPr>
          <p:cNvPr id="70707" name="文本框 70706"/>
          <p:cNvSpPr txBox="1"/>
          <p:nvPr/>
        </p:nvSpPr>
        <p:spPr>
          <a:xfrm>
            <a:off x="6400800" y="2590800"/>
            <a:ext cx="760413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algn="ctr">
              <a:spcBef>
                <a:spcPct val="50000"/>
              </a:spcBef>
              <a:buClrTx/>
            </a:pP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</a:rPr>
              <a:t>S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0708" name="文本框 70707"/>
          <p:cNvSpPr txBox="1"/>
          <p:nvPr/>
        </p:nvSpPr>
        <p:spPr>
          <a:xfrm>
            <a:off x="5486400" y="6057900"/>
            <a:ext cx="2362200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algn="ctr">
              <a:spcBef>
                <a:spcPct val="50000"/>
              </a:spcBef>
              <a:buClr>
                <a:srgbClr val="000000"/>
              </a:buClr>
            </a:pPr>
            <a:r>
              <a:rPr lang="zh-CN" altLang="en-US" sz="2400" b="1" noProof="1" dirty="0">
                <a:solidFill>
                  <a:schemeClr val="hlink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平行投影</a:t>
            </a:r>
            <a:endParaRPr lang="zh-CN" altLang="en-US" sz="2400" b="1" noProof="1" dirty="0">
              <a:solidFill>
                <a:schemeClr val="hlink"/>
              </a:solidFill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0709" name="文本框 70708"/>
          <p:cNvSpPr txBox="1"/>
          <p:nvPr/>
        </p:nvSpPr>
        <p:spPr>
          <a:xfrm>
            <a:off x="914400" y="1524000"/>
            <a:ext cx="8077200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spcBef>
                <a:spcPct val="50000"/>
              </a:spcBef>
              <a:buClr>
                <a:srgbClr val="000000"/>
              </a:buClr>
            </a:pPr>
            <a:r>
              <a:rPr lang="en-US" altLang="zh-CN" sz="2400" b="1" noProof="1"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1.</a:t>
            </a:r>
            <a:r>
              <a:rPr lang="zh-CN" altLang="en-US" sz="2400" b="1" noProof="1" dirty="0">
                <a:solidFill>
                  <a:schemeClr val="hlink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平行投影</a:t>
            </a:r>
            <a:r>
              <a:rPr lang="zh-CN" altLang="en-US" sz="2400" b="1" noProof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：由</a:t>
            </a:r>
            <a:r>
              <a:rPr lang="zh-CN" altLang="en-US" sz="2400" b="1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平行光线形成的投影</a:t>
            </a:r>
            <a:r>
              <a:rPr lang="en-US" altLang="zh-CN" sz="2400" b="1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.</a:t>
            </a:r>
            <a:endParaRPr lang="en-US" altLang="zh-CN" sz="1800" b="1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70710" name="组合 70709"/>
          <p:cNvGrpSpPr/>
          <p:nvPr/>
        </p:nvGrpSpPr>
        <p:grpSpPr>
          <a:xfrm>
            <a:off x="5867400" y="3048000"/>
            <a:ext cx="2046288" cy="2819400"/>
            <a:chOff x="3696" y="1920"/>
            <a:chExt cx="1289" cy="1776"/>
          </a:xfrm>
        </p:grpSpPr>
        <p:sp>
          <p:nvSpPr>
            <p:cNvPr id="15413" name="文本框 70710"/>
            <p:cNvSpPr txBox="1"/>
            <p:nvPr/>
          </p:nvSpPr>
          <p:spPr>
            <a:xfrm>
              <a:off x="4752" y="3024"/>
              <a:ext cx="23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pPr algn="ctr">
                <a:buClrTx/>
              </a:pPr>
              <a:r>
                <a:rPr lang="en-US" altLang="zh-CN" sz="2400" b="1">
                  <a:solidFill>
                    <a:schemeClr val="bg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b</a:t>
              </a:r>
              <a:endParaRPr lang="en-US" altLang="zh-CN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14" name="任意多边形 70711"/>
            <p:cNvSpPr/>
            <p:nvPr/>
          </p:nvSpPr>
          <p:spPr>
            <a:xfrm>
              <a:off x="3936" y="3168"/>
              <a:ext cx="828" cy="342"/>
            </a:xfrm>
            <a:custGeom>
              <a:avLst/>
              <a:gdLst/>
              <a:ahLst/>
              <a:cxnLst/>
              <a:pathLst>
                <a:path w="828" h="342">
                  <a:moveTo>
                    <a:pt x="384" y="342"/>
                  </a:moveTo>
                  <a:lnTo>
                    <a:pt x="828" y="0"/>
                  </a:lnTo>
                  <a:lnTo>
                    <a:pt x="0" y="126"/>
                  </a:lnTo>
                  <a:lnTo>
                    <a:pt x="384" y="342"/>
                  </a:lnTo>
                  <a:close/>
                </a:path>
              </a:pathLst>
            </a:custGeom>
            <a:solidFill>
              <a:srgbClr val="663300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15" name="直接连接符 70712"/>
            <p:cNvSpPr/>
            <p:nvPr/>
          </p:nvSpPr>
          <p:spPr>
            <a:xfrm>
              <a:off x="4106" y="3173"/>
              <a:ext cx="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16" name="文本框 70713"/>
            <p:cNvSpPr txBox="1"/>
            <p:nvPr/>
          </p:nvSpPr>
          <p:spPr>
            <a:xfrm>
              <a:off x="3696" y="3072"/>
              <a:ext cx="24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ctr">
              <a:spAutoFit/>
            </a:bodyPr>
            <a:p>
              <a:pPr>
                <a:spcBef>
                  <a:spcPct val="50000"/>
                </a:spcBef>
                <a:buClrTx/>
              </a:pPr>
              <a:r>
                <a:rPr lang="en-US" altLang="en-US" sz="2400" b="1">
                  <a:solidFill>
                    <a:schemeClr val="bg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d</a:t>
              </a:r>
              <a:endParaRPr lang="en-US" altLang="zh-CN" sz="2400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17" name="文本框 70714"/>
            <p:cNvSpPr txBox="1"/>
            <p:nvPr/>
          </p:nvSpPr>
          <p:spPr>
            <a:xfrm>
              <a:off x="4128" y="3408"/>
              <a:ext cx="221" cy="288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lIns="90000" tIns="46800" rIns="90000" bIns="46800" anchor="ctr">
              <a:spAutoFit/>
            </a:bodyPr>
            <a:p>
              <a:pPr algn="ctr">
                <a:spcBef>
                  <a:spcPct val="50000"/>
                </a:spcBef>
                <a:buClrTx/>
              </a:pPr>
              <a:r>
                <a:rPr lang="en-US" altLang="zh-CN" sz="2400" b="1">
                  <a:solidFill>
                    <a:schemeClr val="bg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c</a:t>
              </a:r>
              <a:endParaRPr lang="en-US" altLang="zh-CN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18" name="直接连接符 70715"/>
            <p:cNvSpPr/>
            <p:nvPr/>
          </p:nvSpPr>
          <p:spPr>
            <a:xfrm>
              <a:off x="3936" y="3294"/>
              <a:ext cx="252" cy="4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19" name="直接连接符 70716"/>
            <p:cNvSpPr/>
            <p:nvPr/>
          </p:nvSpPr>
          <p:spPr>
            <a:xfrm>
              <a:off x="4188" y="3336"/>
              <a:ext cx="126" cy="18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20" name="直接连接符 70717"/>
            <p:cNvSpPr/>
            <p:nvPr/>
          </p:nvSpPr>
          <p:spPr>
            <a:xfrm flipV="1">
              <a:off x="4188" y="3168"/>
              <a:ext cx="570" cy="168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21" name="文本框 70718"/>
            <p:cNvSpPr txBox="1"/>
            <p:nvPr/>
          </p:nvSpPr>
          <p:spPr>
            <a:xfrm>
              <a:off x="4176" y="3216"/>
              <a:ext cx="221" cy="288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lIns="90000" tIns="46800" rIns="90000" bIns="46800" anchor="ctr">
              <a:spAutoFit/>
            </a:bodyPr>
            <a:p>
              <a:pPr algn="ctr">
                <a:buClrTx/>
              </a:pPr>
              <a:r>
                <a:rPr lang="en-US" altLang="zh-CN" sz="2400" b="1">
                  <a:latin typeface="Arial" panose="020B0604020202020204" pitchFamily="34" charset="0"/>
                  <a:ea typeface="宋体" panose="02010600030101010101" pitchFamily="2" charset="-122"/>
                </a:rPr>
                <a:t>a</a:t>
              </a:r>
              <a:endParaRPr lang="en-US" altLang="zh-CN" sz="24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5422" name="组合 70719"/>
            <p:cNvGrpSpPr/>
            <p:nvPr/>
          </p:nvGrpSpPr>
          <p:grpSpPr>
            <a:xfrm>
              <a:off x="3936" y="1920"/>
              <a:ext cx="816" cy="1602"/>
              <a:chOff x="3936" y="1920"/>
              <a:chExt cx="816" cy="1602"/>
            </a:xfrm>
          </p:grpSpPr>
          <p:sp>
            <p:nvSpPr>
              <p:cNvPr id="15423" name="直接连接符 70720"/>
              <p:cNvSpPr/>
              <p:nvPr/>
            </p:nvSpPr>
            <p:spPr>
              <a:xfrm flipH="1">
                <a:off x="4752" y="1920"/>
                <a:ext cx="0" cy="1254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5424" name="直接连接符 70721"/>
              <p:cNvSpPr/>
              <p:nvPr/>
            </p:nvSpPr>
            <p:spPr>
              <a:xfrm>
                <a:off x="4314" y="1938"/>
                <a:ext cx="0" cy="1584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5425" name="直接连接符 70722"/>
              <p:cNvSpPr/>
              <p:nvPr/>
            </p:nvSpPr>
            <p:spPr>
              <a:xfrm>
                <a:off x="3936" y="1944"/>
                <a:ext cx="0" cy="135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5426" name="直接连接符 70723"/>
              <p:cNvSpPr/>
              <p:nvPr/>
            </p:nvSpPr>
            <p:spPr>
              <a:xfrm>
                <a:off x="4188" y="2820"/>
                <a:ext cx="0" cy="516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5427" name="直接连接符 70724"/>
              <p:cNvSpPr/>
              <p:nvPr/>
            </p:nvSpPr>
            <p:spPr>
              <a:xfrm>
                <a:off x="4188" y="1932"/>
                <a:ext cx="0" cy="414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sp>
        <p:nvSpPr>
          <p:cNvPr id="15428" name="文本框 70725"/>
          <p:cNvSpPr txBox="1"/>
          <p:nvPr/>
        </p:nvSpPr>
        <p:spPr>
          <a:xfrm>
            <a:off x="0" y="257175"/>
            <a:ext cx="7920038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思考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平行投影和中心投影有什么区别和联系呢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?</a:t>
            </a:r>
            <a:endParaRPr lang="en-US" altLang="zh-CN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7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706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707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07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7070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500"/>
                                        <p:tgtEl>
                                          <p:spTgt spid="706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06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706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500"/>
                                        <p:tgtEl>
                                          <p:spTgt spid="7067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8" grpId="0"/>
      <p:bldP spid="70679" grpId="0" build="p"/>
      <p:bldP spid="70707" grpId="0"/>
      <p:bldP spid="70708" grpId="0" build="p"/>
      <p:bldP spid="70709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1842</Words>
  <Application>WPS 演示</Application>
  <PresentationFormat>在屏幕上显示</PresentationFormat>
  <Paragraphs>388</Paragraphs>
  <Slides>21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仿宋_GB2312</vt:lpstr>
      <vt:lpstr>华文仿宋</vt:lpstr>
      <vt:lpstr>华文行楷</vt:lpstr>
      <vt:lpstr>楷体_GB2312</vt:lpstr>
      <vt:lpstr>黑体</vt:lpstr>
      <vt:lpstr>Comic Sans MS</vt:lpstr>
      <vt:lpstr>华文新魏</vt:lpstr>
      <vt:lpstr>隶书</vt:lpstr>
      <vt:lpstr>BatangChe</vt:lpstr>
      <vt:lpstr>隶书</vt:lpstr>
      <vt:lpstr>微软雅黑</vt:lpstr>
      <vt:lpstr>仿宋</vt:lpstr>
      <vt:lpstr>新宋体</vt:lpstr>
      <vt:lpstr>Arial Unicode MS</vt:lpstr>
      <vt:lpstr>默认设计模板</vt:lpstr>
      <vt:lpstr>MSPhotoEd.3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Administrator</cp:lastModifiedBy>
  <cp:revision>15</cp:revision>
  <dcterms:created xsi:type="dcterms:W3CDTF">2016-07-18T08:20:48Z</dcterms:created>
  <dcterms:modified xsi:type="dcterms:W3CDTF">2018-12-29T07:48:12Z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2052-11.1.0.8205</vt:lpwstr>
  </property>
</Properties>
</file>